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80" r:id="rId8"/>
    <p:sldId id="279" r:id="rId9"/>
    <p:sldId id="296" r:id="rId10"/>
    <p:sldId id="291" r:id="rId11"/>
    <p:sldId id="292" r:id="rId12"/>
    <p:sldId id="294" r:id="rId13"/>
    <p:sldId id="293" r:id="rId14"/>
    <p:sldId id="290" r:id="rId15"/>
    <p:sldId id="295" r:id="rId16"/>
    <p:sldId id="271" r:id="rId17"/>
  </p:sldIdLst>
  <p:sldSz cx="9906000" cy="6858000" type="A4"/>
  <p:notesSz cx="6811963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521" userDrawn="1">
          <p15:clr>
            <a:srgbClr val="A4A3A4"/>
          </p15:clr>
        </p15:guide>
        <p15:guide id="2" pos="1948" userDrawn="1">
          <p15:clr>
            <a:srgbClr val="A4A3A4"/>
          </p15:clr>
        </p15:guide>
        <p15:guide id="3" pos="6114" userDrawn="1">
          <p15:clr>
            <a:srgbClr val="A4A3A4"/>
          </p15:clr>
        </p15:guide>
        <p15:guide id="4" pos="4299" userDrawn="1">
          <p15:clr>
            <a:srgbClr val="A4A3A4"/>
          </p15:clr>
        </p15:guide>
        <p15:guide id="5" orient="horz" pos="3666" userDrawn="1">
          <p15:clr>
            <a:srgbClr val="A4A3A4"/>
          </p15:clr>
        </p15:guide>
        <p15:guide id="6" orient="horz" pos="1139" userDrawn="1">
          <p15:clr>
            <a:srgbClr val="A4A3A4"/>
          </p15:clr>
        </p15:guide>
        <p15:guide id="7" orient="horz" pos="3967" userDrawn="1">
          <p15:clr>
            <a:srgbClr val="A4A3A4"/>
          </p15:clr>
        </p15:guide>
        <p15:guide id="8" pos="775" userDrawn="1">
          <p15:clr>
            <a:srgbClr val="A4A3A4"/>
          </p15:clr>
        </p15:guide>
        <p15:guide id="9" pos="533" userDrawn="1">
          <p15:clr>
            <a:srgbClr val="A4A3A4"/>
          </p15:clr>
        </p15:guide>
        <p15:guide id="10" orient="horz" pos="3362" userDrawn="1">
          <p15:clr>
            <a:srgbClr val="A4A3A4"/>
          </p15:clr>
        </p15:guide>
        <p15:guide id="11" pos="3120" userDrawn="1">
          <p15:clr>
            <a:srgbClr val="A4A3A4"/>
          </p15:clr>
        </p15:guide>
        <p15:guide id="12" orient="horz" pos="26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19"/>
    <a:srgbClr val="FF0D0D"/>
    <a:srgbClr val="FF4747"/>
    <a:srgbClr val="4E6787"/>
    <a:srgbClr val="FF2F2F"/>
    <a:srgbClr val="9E0000"/>
    <a:srgbClr val="FF6565"/>
    <a:srgbClr val="2F6BB3"/>
    <a:srgbClr val="057522"/>
    <a:srgbClr val="EB9B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400" autoAdjust="0"/>
  </p:normalViewPr>
  <p:slideViewPr>
    <p:cSldViewPr snapToGrid="0" showGuides="1">
      <p:cViewPr varScale="1">
        <p:scale>
          <a:sx n="115" d="100"/>
          <a:sy n="115" d="100"/>
        </p:scale>
        <p:origin x="-1200" y="-102"/>
      </p:cViewPr>
      <p:guideLst>
        <p:guide orient="horz" pos="3521"/>
        <p:guide orient="horz" pos="3666"/>
        <p:guide orient="horz" pos="1139"/>
        <p:guide orient="horz" pos="3967"/>
        <p:guide orient="horz" pos="3362"/>
        <p:guide orient="horz" pos="2636"/>
        <p:guide pos="1948"/>
        <p:guide pos="6114"/>
        <p:guide pos="4299"/>
        <p:guide pos="775"/>
        <p:guide pos="533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8" d="100"/>
          <a:sy n="78" d="100"/>
        </p:scale>
        <p:origin x="3978" y="108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EFB9D-0DAB-44DC-9E56-8BB28BB9EA28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8536" y="9446678"/>
            <a:ext cx="2951851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E4ED9-F60E-4C50-9A8F-97134EFB227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67968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D5232E-BF1A-429A-A5F9-8A4F0E6AED4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9813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1038" y="4786313"/>
            <a:ext cx="5449887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9213" y="9447213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F77538-F419-49DD-93D0-079B8D29AA2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4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안녕하십니까 </a:t>
            </a:r>
            <a:endParaRPr lang="en-US" altLang="ko-KR" dirty="0" smtClean="0"/>
          </a:p>
          <a:p>
            <a:r>
              <a:rPr lang="en-US" altLang="ko-KR" dirty="0" smtClean="0"/>
              <a:t>CLI Korea </a:t>
            </a:r>
            <a:r>
              <a:rPr lang="ko-KR" altLang="en-US" dirty="0" err="1" smtClean="0"/>
              <a:t>심경필</a:t>
            </a:r>
            <a:r>
              <a:rPr lang="ko-KR" altLang="en-US" dirty="0" smtClean="0"/>
              <a:t> 차장입니다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지금부터 </a:t>
            </a:r>
            <a:r>
              <a:rPr lang="ko-KR" altLang="en-US" dirty="0" err="1" smtClean="0"/>
              <a:t>황금밭</a:t>
            </a:r>
            <a:r>
              <a:rPr lang="ko-KR" altLang="en-US" dirty="0" smtClean="0"/>
              <a:t> 영농 </a:t>
            </a:r>
            <a:r>
              <a:rPr lang="ko-KR" altLang="en-US" dirty="0" err="1" smtClean="0"/>
              <a:t>조합법인에</a:t>
            </a:r>
            <a:r>
              <a:rPr lang="ko-KR" altLang="en-US" dirty="0" smtClean="0"/>
              <a:t> 대한 </a:t>
            </a:r>
            <a:endParaRPr lang="en-US" altLang="ko-KR" dirty="0" smtClean="0"/>
          </a:p>
          <a:p>
            <a:r>
              <a:rPr lang="ko-KR" altLang="en-US" dirty="0" smtClean="0"/>
              <a:t>스마트 공장 구축 및 고도화 사업 제안 발표를 하겠습니다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6450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770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770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7707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770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7707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770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지금까지 </a:t>
            </a:r>
            <a:endParaRPr lang="en-US" altLang="ko-KR" dirty="0" smtClean="0"/>
          </a:p>
          <a:p>
            <a:r>
              <a:rPr lang="en-US" altLang="ko-KR" dirty="0" smtClean="0"/>
              <a:t>CLI </a:t>
            </a:r>
            <a:r>
              <a:rPr lang="ko-KR" altLang="en-US" dirty="0" smtClean="0"/>
              <a:t>코리아 회사소개 및 스마트 공장 구축 제안에 대한 </a:t>
            </a:r>
            <a:endParaRPr lang="en-US" altLang="ko-KR" dirty="0" smtClean="0"/>
          </a:p>
          <a:p>
            <a:r>
              <a:rPr lang="ko-KR" altLang="en-US" dirty="0" smtClean="0"/>
              <a:t>설명을 드렸습니다</a:t>
            </a:r>
            <a:r>
              <a:rPr lang="en-US" altLang="ko-KR" dirty="0" smtClean="0"/>
              <a:t>. </a:t>
            </a:r>
          </a:p>
          <a:p>
            <a:endParaRPr lang="en-US" altLang="ko-KR" dirty="0" smtClean="0"/>
          </a:p>
          <a:p>
            <a:r>
              <a:rPr lang="ko-KR" altLang="en-US" dirty="0" smtClean="0"/>
              <a:t>그럼 이제부터 </a:t>
            </a:r>
            <a:endParaRPr lang="en-US" altLang="ko-KR" dirty="0" smtClean="0"/>
          </a:p>
          <a:p>
            <a:r>
              <a:rPr lang="ko-KR" altLang="en-US" dirty="0" smtClean="0"/>
              <a:t>김재영 이사님의 </a:t>
            </a:r>
            <a:endParaRPr lang="en-US" altLang="ko-KR" dirty="0" smtClean="0"/>
          </a:p>
          <a:p>
            <a:r>
              <a:rPr lang="ko-KR" altLang="en-US" dirty="0" smtClean="0"/>
              <a:t>스마트팩토리 솔루션 </a:t>
            </a:r>
            <a:r>
              <a:rPr lang="ko-KR" altLang="en-US" dirty="0" err="1" smtClean="0"/>
              <a:t>데모버전</a:t>
            </a:r>
            <a:r>
              <a:rPr lang="ko-KR" altLang="en-US" dirty="0" smtClean="0"/>
              <a:t> 시연이 있겠습니다</a:t>
            </a:r>
            <a:r>
              <a:rPr lang="en-US" altLang="ko-KR" dirty="0" smtClean="0"/>
              <a:t>.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0238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본 </a:t>
            </a:r>
            <a:r>
              <a:rPr lang="en-US" altLang="ko-KR" dirty="0" smtClean="0"/>
              <a:t>PT</a:t>
            </a:r>
            <a:r>
              <a:rPr lang="ko-KR" altLang="en-US" dirty="0" smtClean="0"/>
              <a:t>는 보시는 바와 같이</a:t>
            </a:r>
            <a:endParaRPr lang="en-US" altLang="ko-KR" dirty="0" smtClean="0"/>
          </a:p>
          <a:p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ko-KR" altLang="en-US" dirty="0" smtClean="0"/>
              <a:t>저희 회사의 현황</a:t>
            </a:r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ko-KR" altLang="en-US" dirty="0" smtClean="0"/>
              <a:t>제안을 하게 된 배경</a:t>
            </a:r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ko-KR" altLang="en-US" dirty="0" smtClean="0"/>
              <a:t>시스템 구축에 관한 내용</a:t>
            </a:r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ko-KR" altLang="en-US" dirty="0" smtClean="0"/>
              <a:t>구축 후 어떠한 변화가 </a:t>
            </a:r>
            <a:r>
              <a:rPr lang="ko-KR" altLang="en-US" dirty="0" err="1" smtClean="0"/>
              <a:t>생길것인지</a:t>
            </a:r>
            <a:endParaRPr lang="en-US" altLang="ko-KR" dirty="0" smtClean="0"/>
          </a:p>
          <a:p>
            <a:pPr marL="228600" indent="-228600">
              <a:buAutoNum type="arabicPeriod"/>
            </a:pPr>
            <a:r>
              <a:rPr lang="ko-KR" altLang="en-US" dirty="0" smtClean="0"/>
              <a:t>그리고 왜 우리 </a:t>
            </a:r>
            <a:r>
              <a:rPr lang="en-US" altLang="ko-KR" dirty="0" smtClean="0"/>
              <a:t>CLI Korea </a:t>
            </a:r>
            <a:r>
              <a:rPr lang="ko-KR" altLang="en-US" dirty="0" smtClean="0"/>
              <a:t>를 선택해야 하는지</a:t>
            </a:r>
            <a:endParaRPr lang="en-US" altLang="ko-KR" dirty="0" smtClean="0"/>
          </a:p>
          <a:p>
            <a:pPr marL="228600" indent="-228600">
              <a:buAutoNum type="arabicPeriod"/>
            </a:pPr>
            <a:endParaRPr lang="en-US" altLang="ko-KR" dirty="0"/>
          </a:p>
          <a:p>
            <a:r>
              <a:rPr lang="ko-KR" altLang="en-US" dirty="0" smtClean="0"/>
              <a:t>이렇게 총 </a:t>
            </a:r>
            <a:r>
              <a:rPr lang="en-US" altLang="ko-KR" dirty="0" smtClean="0"/>
              <a:t>5</a:t>
            </a:r>
            <a:r>
              <a:rPr lang="ko-KR" altLang="en-US" dirty="0" smtClean="0"/>
              <a:t>개로 나누어 구성되어 있습니다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540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우선 저희 회사 현황에 대해 </a:t>
            </a:r>
            <a:r>
              <a:rPr lang="ko-KR" altLang="en-US" dirty="0" err="1" smtClean="0"/>
              <a:t>설명드리겠습니다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저희 </a:t>
            </a:r>
            <a:r>
              <a:rPr lang="en-US" altLang="ko-KR" dirty="0" smtClean="0"/>
              <a:t>CLI Korea</a:t>
            </a:r>
            <a:r>
              <a:rPr lang="ko-KR" altLang="en-US" dirty="0" smtClean="0"/>
              <a:t>는 물류</a:t>
            </a:r>
            <a:r>
              <a:rPr lang="en-US" altLang="ko-KR" dirty="0" smtClean="0"/>
              <a:t>/</a:t>
            </a:r>
            <a:r>
              <a:rPr lang="ko-KR" altLang="en-US" dirty="0" smtClean="0"/>
              <a:t>유통 시스템과 </a:t>
            </a:r>
            <a:r>
              <a:rPr lang="en-US" altLang="ko-KR" dirty="0" smtClean="0"/>
              <a:t>IT</a:t>
            </a:r>
            <a:r>
              <a:rPr lang="ko-KR" altLang="en-US" dirty="0" smtClean="0"/>
              <a:t>솔루션을 접목</a:t>
            </a:r>
            <a:r>
              <a:rPr lang="en-US" altLang="ko-KR" dirty="0" smtClean="0"/>
              <a:t>,</a:t>
            </a:r>
          </a:p>
          <a:p>
            <a:r>
              <a:rPr lang="en-US" altLang="ko-KR" dirty="0" smtClean="0"/>
              <a:t>TMS/WMS/MES </a:t>
            </a:r>
            <a:r>
              <a:rPr lang="ko-KR" altLang="en-US" dirty="0" smtClean="0"/>
              <a:t>등의 영역에서 솔루션을 개발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구축</a:t>
            </a:r>
            <a:r>
              <a:rPr lang="en-US" altLang="ko-KR" dirty="0"/>
              <a:t> </a:t>
            </a:r>
            <a:r>
              <a:rPr lang="ko-KR" altLang="en-US" dirty="0" smtClean="0"/>
              <a:t>하는 업체입니다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뒤에 말씀드리겠지만 </a:t>
            </a:r>
            <a:endParaRPr lang="en-US" altLang="ko-KR" dirty="0" smtClean="0"/>
          </a:p>
          <a:p>
            <a:r>
              <a:rPr lang="ko-KR" altLang="en-US" dirty="0" smtClean="0"/>
              <a:t>최상의 컨설팅 능력과 그에 맞는 솔루션과 우수한 </a:t>
            </a:r>
            <a:r>
              <a:rPr lang="ko-KR" altLang="en-US" dirty="0" err="1" smtClean="0"/>
              <a:t>인력풀을</a:t>
            </a:r>
            <a:r>
              <a:rPr lang="ko-KR" altLang="en-US" dirty="0" smtClean="0"/>
              <a:t> 가지고 있고 </a:t>
            </a:r>
            <a:endParaRPr lang="en-US" altLang="ko-KR" dirty="0" smtClean="0"/>
          </a:p>
          <a:p>
            <a:r>
              <a:rPr lang="ko-KR" altLang="en-US" dirty="0" smtClean="0"/>
              <a:t>그에 맞춘 다양한 프로젝트 </a:t>
            </a:r>
            <a:r>
              <a:rPr lang="ko-KR" altLang="en-US" dirty="0" err="1" smtClean="0"/>
              <a:t>수행경험과</a:t>
            </a:r>
            <a:r>
              <a:rPr lang="ko-KR" altLang="en-US" dirty="0" smtClean="0"/>
              <a:t> 노하우를 가지고 있는 업체입니다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dirty="0" smtClean="0"/>
              <a:t>~~~~~~~~~ </a:t>
            </a:r>
            <a:r>
              <a:rPr lang="ko-KR" altLang="en-US" dirty="0" smtClean="0"/>
              <a:t>등은 보시는 바와 같습니다</a:t>
            </a:r>
            <a:r>
              <a:rPr lang="en-US" altLang="ko-KR" dirty="0" smtClean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7954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5258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4939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2017</a:t>
            </a:r>
            <a:r>
              <a:rPr lang="ko-KR" altLang="en-US" dirty="0" smtClean="0"/>
              <a:t>년 설립 이후</a:t>
            </a:r>
            <a:endParaRPr lang="en-US" altLang="ko-KR" dirty="0" smtClean="0"/>
          </a:p>
          <a:p>
            <a:r>
              <a:rPr lang="ko-KR" altLang="en-US" dirty="0" err="1" smtClean="0"/>
              <a:t>수행실적은</a:t>
            </a:r>
            <a:r>
              <a:rPr lang="ko-KR" altLang="en-US" dirty="0" smtClean="0"/>
              <a:t> 보시는 것과 같이 </a:t>
            </a:r>
            <a:endParaRPr lang="en-US" altLang="ko-KR" dirty="0" smtClean="0"/>
          </a:p>
          <a:p>
            <a:r>
              <a:rPr lang="ko-KR" altLang="en-US" dirty="0" smtClean="0"/>
              <a:t>매년 최소 </a:t>
            </a:r>
            <a:r>
              <a:rPr lang="en-US" altLang="ko-KR" dirty="0" smtClean="0"/>
              <a:t>4-5</a:t>
            </a:r>
            <a:r>
              <a:rPr lang="ko-KR" altLang="en-US" dirty="0" smtClean="0"/>
              <a:t>개 이상의 민간 프로젝트를 수행해 왔습니다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대기업과의 프로젝트 어필</a:t>
            </a:r>
            <a:r>
              <a:rPr lang="en-US" altLang="ko-KR" dirty="0" smtClean="0"/>
              <a:t>’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540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2017</a:t>
            </a:r>
            <a:r>
              <a:rPr lang="ko-KR" altLang="en-US" dirty="0" smtClean="0"/>
              <a:t>년 설립 이후</a:t>
            </a:r>
            <a:endParaRPr lang="en-US" altLang="ko-KR" dirty="0" smtClean="0"/>
          </a:p>
          <a:p>
            <a:r>
              <a:rPr lang="ko-KR" altLang="en-US" dirty="0" err="1" smtClean="0"/>
              <a:t>수행실적은</a:t>
            </a:r>
            <a:r>
              <a:rPr lang="ko-KR" altLang="en-US" dirty="0" smtClean="0"/>
              <a:t> 보시는 것과 같이 </a:t>
            </a:r>
            <a:endParaRPr lang="en-US" altLang="ko-KR" dirty="0" smtClean="0"/>
          </a:p>
          <a:p>
            <a:r>
              <a:rPr lang="ko-KR" altLang="en-US" dirty="0" smtClean="0"/>
              <a:t>매년 최소 </a:t>
            </a:r>
            <a:r>
              <a:rPr lang="en-US" altLang="ko-KR" dirty="0" smtClean="0"/>
              <a:t>4-5</a:t>
            </a:r>
            <a:r>
              <a:rPr lang="ko-KR" altLang="en-US" dirty="0" smtClean="0"/>
              <a:t>개 이상의 민간 프로젝트를 수행해 왔습니다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en-US" altLang="ko-KR" dirty="0" smtClean="0"/>
              <a:t>‘</a:t>
            </a:r>
            <a:r>
              <a:rPr lang="ko-KR" altLang="en-US" dirty="0" smtClean="0"/>
              <a:t>대기업과의 프로젝트 어필</a:t>
            </a:r>
            <a:r>
              <a:rPr lang="en-US" altLang="ko-KR" dirty="0" smtClean="0"/>
              <a:t>’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9540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smtClean="0"/>
              <a:t>자 </a:t>
            </a:r>
            <a:endParaRPr lang="en-US" altLang="ko-KR" dirty="0" smtClean="0"/>
          </a:p>
          <a:p>
            <a:r>
              <a:rPr lang="ko-KR" altLang="en-US" dirty="0" smtClean="0"/>
              <a:t>이제 </a:t>
            </a:r>
            <a:r>
              <a:rPr lang="ko-KR" altLang="en-US" dirty="0" err="1" smtClean="0"/>
              <a:t>본론이자</a:t>
            </a:r>
            <a:r>
              <a:rPr lang="ko-KR" altLang="en-US" dirty="0" smtClean="0"/>
              <a:t> 결말로 들어섰네요</a:t>
            </a:r>
            <a:r>
              <a:rPr lang="en-US" altLang="ko-KR" dirty="0" smtClean="0"/>
              <a:t>^^</a:t>
            </a:r>
          </a:p>
          <a:p>
            <a:endParaRPr lang="en-US" altLang="ko-KR" dirty="0"/>
          </a:p>
          <a:p>
            <a:r>
              <a:rPr lang="ko-KR" altLang="en-US" dirty="0" smtClean="0"/>
              <a:t>앞서 말씀드렸던 내용들은 속칭 밑밥을 </a:t>
            </a:r>
            <a:r>
              <a:rPr lang="ko-KR" altLang="en-US" dirty="0" err="1" smtClean="0"/>
              <a:t>깔아놓는다고</a:t>
            </a:r>
            <a:r>
              <a:rPr lang="ko-KR" altLang="en-US" dirty="0" smtClean="0"/>
              <a:t> 하죠</a:t>
            </a:r>
            <a:r>
              <a:rPr lang="en-US" altLang="ko-KR" dirty="0" smtClean="0"/>
              <a:t>^^</a:t>
            </a:r>
          </a:p>
          <a:p>
            <a:r>
              <a:rPr lang="ko-KR" altLang="en-US" dirty="0" smtClean="0"/>
              <a:t>다 이걸 </a:t>
            </a:r>
            <a:r>
              <a:rPr lang="ko-KR" altLang="en-US" dirty="0" err="1" smtClean="0"/>
              <a:t>설명드리는</a:t>
            </a:r>
            <a:r>
              <a:rPr lang="ko-KR" altLang="en-US" dirty="0" smtClean="0"/>
              <a:t> 것들을 위한 겁니다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ko-KR" altLang="en-US" dirty="0" smtClean="0"/>
              <a:t>저희 </a:t>
            </a:r>
            <a:r>
              <a:rPr lang="en-US" altLang="ko-KR" dirty="0" smtClean="0"/>
              <a:t>CLI</a:t>
            </a:r>
            <a:r>
              <a:rPr lang="ko-KR" altLang="en-US" dirty="0" smtClean="0"/>
              <a:t>는 보시는 바와 같이 </a:t>
            </a:r>
            <a:endParaRPr lang="en-US" altLang="ko-KR" dirty="0" smtClean="0"/>
          </a:p>
          <a:p>
            <a:r>
              <a:rPr lang="ko-KR" altLang="en-US" dirty="0" smtClean="0"/>
              <a:t>경력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년 이상의 양질의 개발자가 </a:t>
            </a:r>
            <a:r>
              <a:rPr lang="en-US" altLang="ko-KR" dirty="0" smtClean="0"/>
              <a:t>10</a:t>
            </a:r>
            <a:r>
              <a:rPr lang="ko-KR" altLang="en-US" dirty="0" smtClean="0"/>
              <a:t>명 </a:t>
            </a:r>
            <a:r>
              <a:rPr lang="en-US" altLang="ko-KR" dirty="0" smtClean="0"/>
              <a:t>5</a:t>
            </a:r>
            <a:r>
              <a:rPr lang="ko-KR" altLang="en-US" dirty="0" smtClean="0"/>
              <a:t>년 이상의 </a:t>
            </a:r>
            <a:r>
              <a:rPr lang="ko-KR" altLang="en-US" dirty="0" err="1" smtClean="0"/>
              <a:t>중급정도의</a:t>
            </a:r>
            <a:r>
              <a:rPr lang="ko-KR" altLang="en-US" dirty="0" smtClean="0"/>
              <a:t> 개발자가 </a:t>
            </a:r>
            <a:r>
              <a:rPr lang="en-US" altLang="ko-KR" dirty="0" smtClean="0"/>
              <a:t>5</a:t>
            </a:r>
            <a:r>
              <a:rPr lang="ko-KR" altLang="en-US" dirty="0" smtClean="0"/>
              <a:t>명이 있는 실력으로는 결코 타 업체에 뒤쳐지지 않는 업체입니다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또한 올해 스마트 </a:t>
            </a:r>
            <a:r>
              <a:rPr lang="ko-KR" altLang="en-US" dirty="0" err="1" smtClean="0"/>
              <a:t>팩토리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수주목표가</a:t>
            </a:r>
            <a:r>
              <a:rPr lang="ko-KR" altLang="en-US" dirty="0" smtClean="0"/>
              <a:t> </a:t>
            </a:r>
            <a:r>
              <a:rPr lang="en-US" altLang="ko-KR" dirty="0" smtClean="0"/>
              <a:t>10</a:t>
            </a:r>
            <a:r>
              <a:rPr lang="ko-KR" altLang="en-US" dirty="0" smtClean="0"/>
              <a:t>개인데</a:t>
            </a:r>
            <a:endParaRPr lang="en-US" altLang="ko-KR" dirty="0" smtClean="0"/>
          </a:p>
          <a:p>
            <a:r>
              <a:rPr lang="ko-KR" altLang="en-US" dirty="0" smtClean="0"/>
              <a:t>목표량을 다 채운다 해도 </a:t>
            </a:r>
            <a:endParaRPr lang="en-US" altLang="ko-KR" dirty="0" smtClean="0"/>
          </a:p>
          <a:p>
            <a:r>
              <a:rPr lang="ko-KR" altLang="en-US" dirty="0" smtClean="0"/>
              <a:t>업체당 개발자 비율이 </a:t>
            </a:r>
            <a:r>
              <a:rPr lang="en-US" altLang="ko-KR" dirty="0" smtClean="0"/>
              <a:t>1.5</a:t>
            </a:r>
            <a:r>
              <a:rPr lang="ko-KR" altLang="en-US" dirty="0" smtClean="0"/>
              <a:t>로 타 업체에 비해 상당히 높은 업체당 개발자 비율을 가지고 있습니다</a:t>
            </a:r>
            <a:r>
              <a:rPr lang="en-US" altLang="ko-KR" dirty="0" smtClean="0"/>
              <a:t>. </a:t>
            </a:r>
          </a:p>
          <a:p>
            <a:endParaRPr lang="en-US" altLang="ko-KR" dirty="0"/>
          </a:p>
          <a:p>
            <a:r>
              <a:rPr lang="ko-KR" altLang="en-US" dirty="0" smtClean="0"/>
              <a:t>이는 스마트 공장 구축 시 그리고 구축 후 </a:t>
            </a:r>
            <a:endParaRPr lang="en-US" altLang="ko-KR" dirty="0" smtClean="0"/>
          </a:p>
          <a:p>
            <a:r>
              <a:rPr lang="ko-KR" altLang="en-US" dirty="0" smtClean="0"/>
              <a:t>업체의 요구사항 또는 시스템 문제에 즉각적인 대응이 가능하다는 의미이기도 합니다</a:t>
            </a:r>
            <a:r>
              <a:rPr lang="en-US" altLang="ko-KR" dirty="0" smtClean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1344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77538-F419-49DD-93D0-079B8D29AA2A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677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8978" y="0"/>
            <a:ext cx="14253210" cy="6858000"/>
          </a:xfrm>
          <a:prstGeom prst="rect">
            <a:avLst/>
          </a:prstGeom>
        </p:spPr>
      </p:pic>
      <p:sp>
        <p:nvSpPr>
          <p:cNvPr id="8" name="직사각형 7"/>
          <p:cNvSpPr/>
          <p:nvPr userDrawn="1"/>
        </p:nvSpPr>
        <p:spPr>
          <a:xfrm>
            <a:off x="15786" y="731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  <a:alpha val="50000"/>
                </a:schemeClr>
              </a:gs>
              <a:gs pos="100000">
                <a:schemeClr val="accent3">
                  <a:lumMod val="50000"/>
                  <a:alpha val="8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2325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2141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51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950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026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268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735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6848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8370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826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8875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7C844-BD4D-4B00-A902-C824A9F08914}" type="datetimeFigureOut">
              <a:rPr lang="ko-KR" altLang="en-US" smtClean="0"/>
              <a:t>2023-06-06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45298-A6CC-4055-BE1F-A3262D828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841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tif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129213" y="34183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9213" y="495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29213" y="86518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9213" y="1172956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5880" y="2210797"/>
            <a:ext cx="5049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spc="-15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CLI Korea</a:t>
            </a:r>
            <a:r>
              <a:rPr lang="ko-KR" altLang="en-US" sz="3600" b="1" spc="-15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회사소개서</a:t>
            </a:r>
            <a:endParaRPr lang="ko-KR" altLang="en-US" sz="3600" b="1" spc="-15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14173" y="3722256"/>
            <a:ext cx="9092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2023.01.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64" y="5899145"/>
            <a:ext cx="1541013" cy="4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91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22319" y="7769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22319" y="53935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22319" y="90868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22319" y="121646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78" y="76750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Ⅵ</a:t>
            </a:r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kern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사업분야 및 보유기술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&gt;&gt;&gt;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물류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SCM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31221" y="519257"/>
            <a:ext cx="9906000" cy="6318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73088" y="835646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 err="1">
                <a:solidFill>
                  <a:schemeClr val="bg1"/>
                </a:solidFill>
                <a:latin typeface="+mn-ea"/>
                <a:cs typeface="Arial" pitchFamily="34" charset="0"/>
              </a:rPr>
              <a:t>이커머스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(G-ECOM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73088" y="1078865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84220" y="835646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네트워크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최적화 솔루션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(G-NO</a:t>
            </a:r>
            <a:r>
              <a:rPr lang="en-US" altLang="ko-KR" sz="1100" b="1" baseline="30000" dirty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984220" y="1078865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3088" y="3578725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최적배차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 </a:t>
            </a: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솔루션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(G-TO</a:t>
            </a:r>
            <a:r>
              <a:rPr lang="en-US" altLang="ko-KR" sz="1100" b="1" baseline="30000" dirty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73088" y="3821944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984220" y="3578725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자동 발주 및 생산계획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(G-SCM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984220" y="3821944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9" name="_x447958600" descr="EMB000045a8444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131" y="1141638"/>
            <a:ext cx="3318935" cy="185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_x447942472" descr="EMB000045a844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4" y="3891801"/>
            <a:ext cx="3287809" cy="182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573088" y="3039483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1171046" y="3039483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맞춤형 쇼핑몰 솔루션 구축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4984221" y="3039483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582179" y="3039483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물류센터 거점 최적화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거점의 입지 추천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선정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센터 통폐합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센터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Capacity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변동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 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73087" y="5782563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1171045" y="5782563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라우팅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최적화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자동배차 최적화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최적 차량타입 및 보유대수 추천 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984221" y="5782563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582179" y="5782563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AI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를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활용한 자동 발주 및 자동 생산계획 수립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스마트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MES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구축 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9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49"/>
          <a:stretch/>
        </p:blipFill>
        <p:spPr>
          <a:xfrm>
            <a:off x="670316" y="1148721"/>
            <a:ext cx="2531425" cy="16472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98"/>
          <a:stretch/>
        </p:blipFill>
        <p:spPr>
          <a:xfrm>
            <a:off x="2824184" y="1373140"/>
            <a:ext cx="1588096" cy="1607834"/>
          </a:xfrm>
          <a:prstGeom prst="rect">
            <a:avLst/>
          </a:prstGeom>
        </p:spPr>
      </p:pic>
      <p:pic>
        <p:nvPicPr>
          <p:cNvPr id="32" name="_x447957448" descr="EMB000045a8445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804" y="3856922"/>
            <a:ext cx="3313620" cy="18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22319" y="7769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22319" y="53935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22319" y="90868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22319" y="121646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78" y="76750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Ⅵ</a:t>
            </a:r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kern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사업분야 및 보유기술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&gt;&gt;&gt;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물류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SCM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539356"/>
            <a:ext cx="9906000" cy="6318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90021" y="827830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자동 발주 및 생산계획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(G-SCM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90021" y="1071050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001154" y="827830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자동 발주 및 생산계획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(G-SCM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001154" y="1071050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98489" y="3570909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물류센터 관리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(G-WMS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598489" y="3821946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5009621" y="3570909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물류센터 관리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(G-WMS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009621" y="3821946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6" y="3852725"/>
            <a:ext cx="3164948" cy="1890762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90022" y="3031668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1187980" y="3031668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AI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를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활용한 자동 발주 및 자동 생산계획 수립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스마트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MES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구축 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001155" y="3031195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5599113" y="3031195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AI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를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활용한 자동 발주 및 자동 생산계획 수립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스마트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MES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구축 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98488" y="5782566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196446" y="5782566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B2C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풀필먼트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물류센터 구축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택배사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연동을 통한 송장발행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랜덤스토어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Jungle DAS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구현 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009622" y="5782569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5607580" y="5782569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B2B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물류센터 및 창고관리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8" name="그림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99" y="1125461"/>
            <a:ext cx="2263077" cy="1133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그림 28">
            <a:extLst>
              <a:ext uri="{FF2B5EF4-FFF2-40B4-BE49-F238E27FC236}">
                <a16:creationId xmlns="" xmlns:a16="http://schemas.microsoft.com/office/drawing/2014/main" id="{BFF9091C-D3C2-D4B0-B29A-7639DE1E4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850" y="1677584"/>
            <a:ext cx="2343146" cy="1215765"/>
          </a:xfrm>
          <a:prstGeom prst="rect">
            <a:avLst/>
          </a:prstGeom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31" y="3852726"/>
            <a:ext cx="3876901" cy="189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그림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8782" y="4444405"/>
            <a:ext cx="1181877" cy="840339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="" xmlns:a16="http://schemas.microsoft.com/office/drawing/2014/main" id="{1155D4CF-EE24-45D5-80AF-784AA88D00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80658" y="4457306"/>
            <a:ext cx="522506" cy="814536"/>
          </a:xfrm>
          <a:prstGeom prst="rect">
            <a:avLst/>
          </a:prstGeom>
        </p:spPr>
      </p:pic>
      <p:pic>
        <p:nvPicPr>
          <p:cNvPr id="35" name="_x229795768" descr="EMB000045a8382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009" y="1108174"/>
            <a:ext cx="3633108" cy="188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4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22319" y="7769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22319" y="53935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22319" y="90868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22319" y="121646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78" y="76750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Ⅵ</a:t>
            </a:r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kern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사업분야 및 보유기술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&gt;&gt;&gt;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물류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SCM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539356"/>
            <a:ext cx="9906000" cy="6318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573088" y="835651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물류센터 관리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(G-WMS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573088" y="1078871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4984220" y="835651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물류센터 관리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(G-WMS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984220" y="1078871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573088" y="3031668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171046" y="3031668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Multi-Vision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출고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검품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시스템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984221" y="3047113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582179" y="3047113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Hand Scanner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출고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검품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시스템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9" name="그룹 1"/>
          <p:cNvGrpSpPr>
            <a:grpSpLocks/>
          </p:cNvGrpSpPr>
          <p:nvPr/>
        </p:nvGrpSpPr>
        <p:grpSpPr bwMode="auto">
          <a:xfrm>
            <a:off x="703578" y="1165491"/>
            <a:ext cx="3685012" cy="1806090"/>
            <a:chOff x="756062" y="1413567"/>
            <a:chExt cx="7920880" cy="4826785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062" y="1413567"/>
              <a:ext cx="7920880" cy="4826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610" y="1972976"/>
              <a:ext cx="2751294" cy="1888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336" y="1137302"/>
            <a:ext cx="3580814" cy="1834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573088" y="3622687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운송관리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(G-TMS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24" name="직사각형 23"/>
          <p:cNvSpPr/>
          <p:nvPr/>
        </p:nvSpPr>
        <p:spPr>
          <a:xfrm>
            <a:off x="573088" y="3865907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4984220" y="3622687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운송관리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(G-TMS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>
          <a:xfrm>
            <a:off x="4984220" y="3865907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485" y="3899679"/>
            <a:ext cx="3189576" cy="1884024"/>
          </a:xfrm>
          <a:prstGeom prst="rect">
            <a:avLst/>
          </a:prstGeom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450" y="3915310"/>
            <a:ext cx="3526102" cy="1851168"/>
          </a:xfrm>
          <a:prstGeom prst="rect">
            <a:avLst/>
          </a:prstGeom>
        </p:spPr>
      </p:pic>
      <p:sp>
        <p:nvSpPr>
          <p:cNvPr id="29" name="직사각형 28"/>
          <p:cNvSpPr/>
          <p:nvPr/>
        </p:nvSpPr>
        <p:spPr>
          <a:xfrm>
            <a:off x="573088" y="5818704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1171046" y="5818704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제약조건을 반영한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Route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최적화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최적 운송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Tariff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설계 및 반영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4984221" y="5834149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5582179" y="5834149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운송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Track &amp; Trace</a:t>
            </a: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DTG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및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모바일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GPS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를 활용한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POD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및 고객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ETA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서비스 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0971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22319" y="7769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22319" y="53935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22319" y="90868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22319" y="121646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78" y="76750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Ⅵ</a:t>
            </a:r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kern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사업분야 및 보유기술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&gt;&gt;&gt;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물류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SCM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539356"/>
            <a:ext cx="9906000" cy="6318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887413" y="906964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운송관리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I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-TMS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887413" y="1150184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298546" y="906964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운송관리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(I-TMS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298546" y="1150184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5" name="_x442364888" descr="EMB000045a844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22" y="1217854"/>
            <a:ext cx="3637489" cy="9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_x447934984" descr="EMB000045a8445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322" y="2130493"/>
            <a:ext cx="3637489" cy="94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887413" y="3118139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1485371" y="3118139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다착지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최적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라우팅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설계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물동량에 따른 최적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라우트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패턴을 분석하여 최적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라우트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추천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5298546" y="3118139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896504" y="3118139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화물정보망 구현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Active-matching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을 활용한 최적의 화물과 차량을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매칭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288" y="1217854"/>
            <a:ext cx="3480176" cy="1861688"/>
          </a:xfrm>
          <a:prstGeom prst="rect">
            <a:avLst/>
          </a:prstGeom>
        </p:spPr>
      </p:pic>
      <p:sp>
        <p:nvSpPr>
          <p:cNvPr id="22" name="직사각형 21"/>
          <p:cNvSpPr/>
          <p:nvPr/>
        </p:nvSpPr>
        <p:spPr>
          <a:xfrm>
            <a:off x="887413" y="3685208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운송관리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(I-TMS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887413" y="3928427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887413" y="5896382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485371" y="5896382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모바일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TMS</a:t>
            </a:r>
          </a:p>
        </p:txBody>
      </p:sp>
      <p:pic>
        <p:nvPicPr>
          <p:cNvPr id="26" name="그림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6953" y="4009824"/>
            <a:ext cx="3165963" cy="179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4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22319" y="7769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22319" y="53935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22319" y="90868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22319" y="121646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78" y="76750"/>
            <a:ext cx="62327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Ⅵ</a:t>
            </a:r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kern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사업분야 및 보유기술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&gt;&gt;&gt;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물류 </a:t>
            </a:r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SCM </a:t>
            </a:r>
            <a:r>
              <a:rPr lang="ko-KR" altLang="en-US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0" y="539356"/>
            <a:ext cx="9906000" cy="63186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직사각형 41"/>
          <p:cNvSpPr/>
          <p:nvPr/>
        </p:nvSpPr>
        <p:spPr>
          <a:xfrm>
            <a:off x="573088" y="835646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이미지처리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(G-AMV</a:t>
            </a:r>
            <a:r>
              <a:rPr lang="en-US" altLang="ko-KR" sz="1100" b="1" baseline="30000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573088" y="1078865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4984220" y="835646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영업관리시스템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</a:t>
            </a:r>
            <a:r>
              <a:rPr lang="en-US" altLang="ko-KR" sz="1100" b="1" dirty="0" err="1" smtClean="0">
                <a:solidFill>
                  <a:schemeClr val="bg1"/>
                </a:solidFill>
                <a:latin typeface="+mn-ea"/>
                <a:cs typeface="Arial" pitchFamily="34" charset="0"/>
              </a:rPr>
              <a:t>iUpSales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 </a:t>
            </a:r>
            <a:r>
              <a:rPr lang="en-US" altLang="ko-KR" sz="1100" b="1" dirty="0" err="1">
                <a:solidFill>
                  <a:schemeClr val="bg1"/>
                </a:solidFill>
                <a:latin typeface="+mn-ea"/>
                <a:cs typeface="Arial" pitchFamily="34" charset="0"/>
              </a:rPr>
              <a:t>Pro</a:t>
            </a:r>
            <a:r>
              <a:rPr lang="en-US" altLang="ko-KR" sz="1100" b="1" baseline="30000" dirty="0" err="1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45" name="직사각형 44"/>
          <p:cNvSpPr/>
          <p:nvPr/>
        </p:nvSpPr>
        <p:spPr>
          <a:xfrm>
            <a:off x="4984220" y="1078865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9" name="직사각형 48"/>
          <p:cNvSpPr/>
          <p:nvPr/>
        </p:nvSpPr>
        <p:spPr>
          <a:xfrm>
            <a:off x="573088" y="3578725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바이오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(G-NGS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LIMS</a:t>
            </a:r>
            <a:r>
              <a:rPr lang="en-US" altLang="ko-KR" sz="1100" b="1" baseline="30000" dirty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50" name="직사각형 49"/>
          <p:cNvSpPr/>
          <p:nvPr/>
        </p:nvSpPr>
        <p:spPr>
          <a:xfrm>
            <a:off x="573088" y="3821944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1" name="직사각형 50"/>
          <p:cNvSpPr/>
          <p:nvPr/>
        </p:nvSpPr>
        <p:spPr>
          <a:xfrm>
            <a:off x="4984220" y="3578725"/>
            <a:ext cx="3965045" cy="243218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바이오 솔루션</a:t>
            </a:r>
            <a:r>
              <a:rPr lang="en-US" altLang="ko-KR" sz="1100" b="1" dirty="0" smtClean="0">
                <a:solidFill>
                  <a:schemeClr val="bg1"/>
                </a:solidFill>
                <a:latin typeface="+mn-ea"/>
                <a:cs typeface="Arial" pitchFamily="34" charset="0"/>
              </a:rPr>
              <a:t>(G-NGS 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LIMS</a:t>
            </a:r>
            <a:r>
              <a:rPr lang="en-US" altLang="ko-KR" sz="1100" b="1" baseline="30000" dirty="0">
                <a:solidFill>
                  <a:schemeClr val="bg1"/>
                </a:solidFill>
                <a:latin typeface="+mn-ea"/>
                <a:cs typeface="Arial" pitchFamily="34" charset="0"/>
              </a:rPr>
              <a:t>TM</a:t>
            </a:r>
            <a:r>
              <a:rPr lang="en-US" altLang="ko-KR" sz="1100" b="1" dirty="0">
                <a:solidFill>
                  <a:schemeClr val="bg1"/>
                </a:solidFill>
                <a:latin typeface="+mn-ea"/>
                <a:cs typeface="Arial" pitchFamily="34" charset="0"/>
              </a:rPr>
              <a:t>)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4984220" y="3821944"/>
            <a:ext cx="3965045" cy="1960620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ko-KR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73088" y="3039483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1171046" y="3039483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AI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머신비전을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활용한 자동품질검사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(QC)</a:t>
            </a: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OCI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인식 및 바코드 인식 솔루션 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4984221" y="3039483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582179" y="3039483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영업사원 관리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원별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년간 축적된 판매 분석을 통한 마케팅 리포트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영업사원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모바일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800" dirty="0" err="1">
                <a:solidFill>
                  <a:schemeClr val="tx1"/>
                </a:solidFill>
                <a:latin typeface="+mn-ea"/>
              </a:rPr>
              <a:t>앱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주문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/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견적서 실시간 연동 및 업데이트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573087" y="5782563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1171045" y="5782563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유전체 염기서열의 고속분석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실험실데이터 저장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 가공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검색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분석을 위한 데이터베이스 구축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9" name="직사각형 58"/>
          <p:cNvSpPr/>
          <p:nvPr/>
        </p:nvSpPr>
        <p:spPr>
          <a:xfrm>
            <a:off x="4984221" y="5782563"/>
            <a:ext cx="597958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>
              <a:lnSpc>
                <a:spcPct val="150000"/>
              </a:lnSpc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활용분야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0" name="직사각형 59"/>
          <p:cNvSpPr/>
          <p:nvPr/>
        </p:nvSpPr>
        <p:spPr>
          <a:xfrm>
            <a:off x="5582179" y="5782563"/>
            <a:ext cx="3367086" cy="369985"/>
          </a:xfrm>
          <a:prstGeom prst="rect">
            <a:avLst/>
          </a:prstGeom>
          <a:noFill/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4834" tIns="37417" rIns="74834" bIns="37417" anchor="ctr"/>
          <a:lstStyle/>
          <a:p>
            <a:pPr marL="165796" indent="-165796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임상데이터 관리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(User),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임상데이터 이용한 실험 수행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(Researcher),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유전자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분석라이브러리 및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Researcher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의 결과 도출한 </a:t>
            </a:r>
            <a:r>
              <a:rPr lang="en-US" altLang="ko-KR" sz="800" dirty="0">
                <a:solidFill>
                  <a:schemeClr val="tx1"/>
                </a:solidFill>
                <a:latin typeface="+mn-ea"/>
              </a:rPr>
              <a:t>Pipeline</a:t>
            </a:r>
            <a:r>
              <a:rPr lang="ko-KR" altLang="en-US" sz="800" dirty="0">
                <a:solidFill>
                  <a:schemeClr val="tx1"/>
                </a:solidFill>
                <a:latin typeface="+mn-ea"/>
              </a:rPr>
              <a:t>관리</a:t>
            </a:r>
            <a:endParaRPr lang="en-US" altLang="ko-KR" sz="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3756" y="1150915"/>
            <a:ext cx="2285708" cy="1183981"/>
          </a:xfrm>
          <a:prstGeom prst="rect">
            <a:avLst/>
          </a:prstGeom>
        </p:spPr>
      </p:pic>
      <p:pic>
        <p:nvPicPr>
          <p:cNvPr id="62" name="그림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268" y="2039157"/>
            <a:ext cx="2920527" cy="1000325"/>
          </a:xfrm>
          <a:prstGeom prst="rect">
            <a:avLst/>
          </a:prstGeom>
        </p:spPr>
      </p:pic>
      <p:pic>
        <p:nvPicPr>
          <p:cNvPr id="63" name="그림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42" y="1170955"/>
            <a:ext cx="2334472" cy="1497819"/>
          </a:xfrm>
          <a:prstGeom prst="rect">
            <a:avLst/>
          </a:prstGeom>
        </p:spPr>
      </p:pic>
      <p:pic>
        <p:nvPicPr>
          <p:cNvPr id="64" name="그림 6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91504" y="1929757"/>
            <a:ext cx="2093956" cy="1004700"/>
          </a:xfrm>
          <a:prstGeom prst="rect">
            <a:avLst/>
          </a:prstGeom>
        </p:spPr>
      </p:pic>
      <p:pic>
        <p:nvPicPr>
          <p:cNvPr id="67" name="그림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419" y="1211505"/>
            <a:ext cx="695702" cy="564070"/>
          </a:xfrm>
          <a:prstGeom prst="rect">
            <a:avLst/>
          </a:prstGeom>
        </p:spPr>
      </p:pic>
      <p:pic>
        <p:nvPicPr>
          <p:cNvPr id="68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93" y="3948708"/>
            <a:ext cx="3544352" cy="1675009"/>
          </a:xfrm>
          <a:prstGeom prst="rect">
            <a:avLst/>
          </a:prstGeom>
        </p:spPr>
      </p:pic>
      <p:grpSp>
        <p:nvGrpSpPr>
          <p:cNvPr id="69" name="그룹 68"/>
          <p:cNvGrpSpPr/>
          <p:nvPr/>
        </p:nvGrpSpPr>
        <p:grpSpPr>
          <a:xfrm>
            <a:off x="5103810" y="3983875"/>
            <a:ext cx="3768327" cy="1611223"/>
            <a:chOff x="367248" y="2122715"/>
            <a:chExt cx="10495915" cy="4765107"/>
          </a:xfrm>
        </p:grpSpPr>
        <p:sp>
          <p:nvSpPr>
            <p:cNvPr id="70" name="Round Same Side Corner Rectangle 21"/>
            <p:cNvSpPr/>
            <p:nvPr/>
          </p:nvSpPr>
          <p:spPr>
            <a:xfrm>
              <a:off x="367248" y="2122715"/>
              <a:ext cx="2743200" cy="253327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Admin User</a:t>
              </a:r>
            </a:p>
          </p:txBody>
        </p:sp>
        <p:pic>
          <p:nvPicPr>
            <p:cNvPr id="71" name="Picture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48" y="2376042"/>
              <a:ext cx="5511968" cy="34449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72" name="Round Same Side Corner Rectangle 13"/>
            <p:cNvSpPr/>
            <p:nvPr/>
          </p:nvSpPr>
          <p:spPr>
            <a:xfrm>
              <a:off x="5240238" y="3120167"/>
              <a:ext cx="2743200" cy="253327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/>
                <a:t>User-doctors</a:t>
              </a:r>
            </a:p>
          </p:txBody>
        </p:sp>
        <p:pic>
          <p:nvPicPr>
            <p:cNvPr id="73" name="Picture 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238" y="3373494"/>
              <a:ext cx="5622925" cy="3514328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232395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578" y="76750"/>
            <a:ext cx="939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관계사</a:t>
            </a:r>
            <a:endParaRPr lang="ko-KR" altLang="en-US" sz="2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9" name="직사각형 98"/>
          <p:cNvSpPr/>
          <p:nvPr/>
        </p:nvSpPr>
        <p:spPr>
          <a:xfrm>
            <a:off x="9017753" y="7683193"/>
            <a:ext cx="2274182" cy="304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/>
              <a:t>SK/CJ </a:t>
            </a:r>
            <a:r>
              <a:rPr lang="ko-KR" altLang="en-US" sz="1200" dirty="0" smtClean="0"/>
              <a:t>사업</a:t>
            </a:r>
            <a:endParaRPr lang="ko-KR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55" y="877888"/>
            <a:ext cx="9196663" cy="5628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5667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g object 29"/>
          <p:cNvSpPr/>
          <p:nvPr/>
        </p:nvSpPr>
        <p:spPr>
          <a:xfrm>
            <a:off x="2709926" y="3863975"/>
            <a:ext cx="1584325" cy="508000"/>
          </a:xfrm>
          <a:custGeom>
            <a:avLst/>
            <a:gdLst/>
            <a:ahLst/>
            <a:cxnLst/>
            <a:rect l="l" t="t" r="r" b="b"/>
            <a:pathLst>
              <a:path w="1584325" h="508000">
                <a:moveTo>
                  <a:pt x="775843" y="114807"/>
                </a:moveTo>
                <a:lnTo>
                  <a:pt x="734488" y="122920"/>
                </a:lnTo>
                <a:lnTo>
                  <a:pt x="702183" y="147319"/>
                </a:lnTo>
                <a:lnTo>
                  <a:pt x="681323" y="190420"/>
                </a:lnTo>
                <a:lnTo>
                  <a:pt x="674370" y="254762"/>
                </a:lnTo>
                <a:lnTo>
                  <a:pt x="676106" y="289309"/>
                </a:lnTo>
                <a:lnTo>
                  <a:pt x="689961" y="342737"/>
                </a:lnTo>
                <a:lnTo>
                  <a:pt x="717105" y="375810"/>
                </a:lnTo>
                <a:lnTo>
                  <a:pt x="754634" y="392054"/>
                </a:lnTo>
                <a:lnTo>
                  <a:pt x="777113" y="394081"/>
                </a:lnTo>
                <a:lnTo>
                  <a:pt x="800209" y="392102"/>
                </a:lnTo>
                <a:lnTo>
                  <a:pt x="838067" y="376239"/>
                </a:lnTo>
                <a:lnTo>
                  <a:pt x="864546" y="343259"/>
                </a:lnTo>
                <a:lnTo>
                  <a:pt x="877933" y="286160"/>
                </a:lnTo>
                <a:lnTo>
                  <a:pt x="879601" y="248157"/>
                </a:lnTo>
                <a:lnTo>
                  <a:pt x="877861" y="215820"/>
                </a:lnTo>
                <a:lnTo>
                  <a:pt x="863903" y="165147"/>
                </a:lnTo>
                <a:lnTo>
                  <a:pt x="836422" y="132810"/>
                </a:lnTo>
                <a:lnTo>
                  <a:pt x="798512" y="116808"/>
                </a:lnTo>
                <a:lnTo>
                  <a:pt x="775843" y="114807"/>
                </a:lnTo>
                <a:close/>
              </a:path>
              <a:path w="1584325" h="508000">
                <a:moveTo>
                  <a:pt x="1113536" y="8381"/>
                </a:moveTo>
                <a:lnTo>
                  <a:pt x="1264920" y="8381"/>
                </a:lnTo>
                <a:lnTo>
                  <a:pt x="1264920" y="307720"/>
                </a:lnTo>
                <a:lnTo>
                  <a:pt x="1266322" y="326721"/>
                </a:lnTo>
                <a:lnTo>
                  <a:pt x="1287272" y="370458"/>
                </a:lnTo>
                <a:lnTo>
                  <a:pt x="1330348" y="391658"/>
                </a:lnTo>
                <a:lnTo>
                  <a:pt x="1348994" y="393064"/>
                </a:lnTo>
                <a:lnTo>
                  <a:pt x="1367545" y="391681"/>
                </a:lnTo>
                <a:lnTo>
                  <a:pt x="1410462" y="370839"/>
                </a:lnTo>
                <a:lnTo>
                  <a:pt x="1431303" y="327013"/>
                </a:lnTo>
                <a:lnTo>
                  <a:pt x="1432687" y="307720"/>
                </a:lnTo>
                <a:lnTo>
                  <a:pt x="1432687" y="8381"/>
                </a:lnTo>
                <a:lnTo>
                  <a:pt x="1584071" y="8381"/>
                </a:lnTo>
                <a:lnTo>
                  <a:pt x="1584071" y="300863"/>
                </a:lnTo>
                <a:lnTo>
                  <a:pt x="1583215" y="322290"/>
                </a:lnTo>
                <a:lnTo>
                  <a:pt x="1576409" y="363335"/>
                </a:lnTo>
                <a:lnTo>
                  <a:pt x="1562744" y="401643"/>
                </a:lnTo>
                <a:lnTo>
                  <a:pt x="1541460" y="435500"/>
                </a:lnTo>
                <a:lnTo>
                  <a:pt x="1513290" y="463982"/>
                </a:lnTo>
                <a:lnTo>
                  <a:pt x="1467231" y="491236"/>
                </a:lnTo>
                <a:lnTo>
                  <a:pt x="1418574" y="503523"/>
                </a:lnTo>
                <a:lnTo>
                  <a:pt x="1361059" y="507619"/>
                </a:lnTo>
                <a:lnTo>
                  <a:pt x="1342745" y="507307"/>
                </a:lnTo>
                <a:lnTo>
                  <a:pt x="1303641" y="504779"/>
                </a:lnTo>
                <a:lnTo>
                  <a:pt x="1262540" y="499443"/>
                </a:lnTo>
                <a:lnTo>
                  <a:pt x="1212088" y="482726"/>
                </a:lnTo>
                <a:lnTo>
                  <a:pt x="1172118" y="453259"/>
                </a:lnTo>
                <a:lnTo>
                  <a:pt x="1140110" y="412480"/>
                </a:lnTo>
                <a:lnTo>
                  <a:pt x="1121465" y="361031"/>
                </a:lnTo>
                <a:lnTo>
                  <a:pt x="1114417" y="319553"/>
                </a:lnTo>
                <a:lnTo>
                  <a:pt x="1113536" y="300863"/>
                </a:lnTo>
                <a:lnTo>
                  <a:pt x="1113536" y="8381"/>
                </a:lnTo>
                <a:close/>
              </a:path>
              <a:path w="1584325" h="508000">
                <a:moveTo>
                  <a:pt x="0" y="8381"/>
                </a:moveTo>
                <a:lnTo>
                  <a:pt x="168401" y="8381"/>
                </a:lnTo>
                <a:lnTo>
                  <a:pt x="267335" y="173989"/>
                </a:lnTo>
                <a:lnTo>
                  <a:pt x="366522" y="8381"/>
                </a:lnTo>
                <a:lnTo>
                  <a:pt x="534035" y="8381"/>
                </a:lnTo>
                <a:lnTo>
                  <a:pt x="343154" y="293624"/>
                </a:lnTo>
                <a:lnTo>
                  <a:pt x="343154" y="499237"/>
                </a:lnTo>
                <a:lnTo>
                  <a:pt x="191135" y="499237"/>
                </a:lnTo>
                <a:lnTo>
                  <a:pt x="191135" y="293624"/>
                </a:lnTo>
                <a:lnTo>
                  <a:pt x="0" y="8381"/>
                </a:lnTo>
                <a:close/>
              </a:path>
              <a:path w="1584325" h="508000">
                <a:moveTo>
                  <a:pt x="776224" y="0"/>
                </a:moveTo>
                <a:lnTo>
                  <a:pt x="833967" y="4099"/>
                </a:lnTo>
                <a:lnTo>
                  <a:pt x="884697" y="16414"/>
                </a:lnTo>
                <a:lnTo>
                  <a:pt x="928403" y="36968"/>
                </a:lnTo>
                <a:lnTo>
                  <a:pt x="965073" y="65786"/>
                </a:lnTo>
                <a:lnTo>
                  <a:pt x="994076" y="101955"/>
                </a:lnTo>
                <a:lnTo>
                  <a:pt x="1014793" y="144732"/>
                </a:lnTo>
                <a:lnTo>
                  <a:pt x="1027223" y="194105"/>
                </a:lnTo>
                <a:lnTo>
                  <a:pt x="1031366" y="250062"/>
                </a:lnTo>
                <a:lnTo>
                  <a:pt x="1029557" y="291185"/>
                </a:lnTo>
                <a:lnTo>
                  <a:pt x="1015079" y="361809"/>
                </a:lnTo>
                <a:lnTo>
                  <a:pt x="986313" y="417290"/>
                </a:lnTo>
                <a:lnTo>
                  <a:pt x="944403" y="460152"/>
                </a:lnTo>
                <a:lnTo>
                  <a:pt x="889563" y="490420"/>
                </a:lnTo>
                <a:lnTo>
                  <a:pt x="821364" y="505712"/>
                </a:lnTo>
                <a:lnTo>
                  <a:pt x="782193" y="507619"/>
                </a:lnTo>
                <a:lnTo>
                  <a:pt x="742451" y="505973"/>
                </a:lnTo>
                <a:lnTo>
                  <a:pt x="673733" y="492777"/>
                </a:lnTo>
                <a:lnTo>
                  <a:pt x="618825" y="466034"/>
                </a:lnTo>
                <a:lnTo>
                  <a:pt x="574680" y="424124"/>
                </a:lnTo>
                <a:lnTo>
                  <a:pt x="541698" y="366998"/>
                </a:lnTo>
                <a:lnTo>
                  <a:pt x="524831" y="295370"/>
                </a:lnTo>
                <a:lnTo>
                  <a:pt x="522731" y="254126"/>
                </a:lnTo>
                <a:lnTo>
                  <a:pt x="526903" y="197356"/>
                </a:lnTo>
                <a:lnTo>
                  <a:pt x="539432" y="147240"/>
                </a:lnTo>
                <a:lnTo>
                  <a:pt x="560343" y="103768"/>
                </a:lnTo>
                <a:lnTo>
                  <a:pt x="589661" y="66929"/>
                </a:lnTo>
                <a:lnTo>
                  <a:pt x="626401" y="37611"/>
                </a:lnTo>
                <a:lnTo>
                  <a:pt x="669750" y="16700"/>
                </a:lnTo>
                <a:lnTo>
                  <a:pt x="719695" y="4171"/>
                </a:lnTo>
                <a:lnTo>
                  <a:pt x="776224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27"/>
          <p:cNvSpPr/>
          <p:nvPr/>
        </p:nvSpPr>
        <p:spPr>
          <a:xfrm>
            <a:off x="1616963" y="3049397"/>
            <a:ext cx="2727325" cy="490855"/>
          </a:xfrm>
          <a:custGeom>
            <a:avLst/>
            <a:gdLst/>
            <a:ahLst/>
            <a:cxnLst/>
            <a:rect l="l" t="t" r="r" b="b"/>
            <a:pathLst>
              <a:path w="2727325" h="490854">
                <a:moveTo>
                  <a:pt x="1317498" y="127253"/>
                </a:moveTo>
                <a:lnTo>
                  <a:pt x="1263904" y="303656"/>
                </a:lnTo>
                <a:lnTo>
                  <a:pt x="1371727" y="303656"/>
                </a:lnTo>
                <a:lnTo>
                  <a:pt x="1317498" y="127253"/>
                </a:lnTo>
                <a:close/>
              </a:path>
              <a:path w="2727325" h="490854">
                <a:moveTo>
                  <a:pt x="2206879" y="0"/>
                </a:moveTo>
                <a:lnTo>
                  <a:pt x="2358644" y="0"/>
                </a:lnTo>
                <a:lnTo>
                  <a:pt x="2358644" y="185419"/>
                </a:lnTo>
                <a:lnTo>
                  <a:pt x="2517521" y="0"/>
                </a:lnTo>
                <a:lnTo>
                  <a:pt x="2719197" y="0"/>
                </a:lnTo>
                <a:lnTo>
                  <a:pt x="2540127" y="185292"/>
                </a:lnTo>
                <a:lnTo>
                  <a:pt x="2727325" y="490854"/>
                </a:lnTo>
                <a:lnTo>
                  <a:pt x="2540508" y="490854"/>
                </a:lnTo>
                <a:lnTo>
                  <a:pt x="2437003" y="288925"/>
                </a:lnTo>
                <a:lnTo>
                  <a:pt x="2358644" y="371093"/>
                </a:lnTo>
                <a:lnTo>
                  <a:pt x="2358644" y="490854"/>
                </a:lnTo>
                <a:lnTo>
                  <a:pt x="2206879" y="490854"/>
                </a:lnTo>
                <a:lnTo>
                  <a:pt x="2206879" y="0"/>
                </a:lnTo>
                <a:close/>
              </a:path>
              <a:path w="2727325" h="490854">
                <a:moveTo>
                  <a:pt x="1635760" y="0"/>
                </a:moveTo>
                <a:lnTo>
                  <a:pt x="1777364" y="0"/>
                </a:lnTo>
                <a:lnTo>
                  <a:pt x="1962277" y="271525"/>
                </a:lnTo>
                <a:lnTo>
                  <a:pt x="1962277" y="0"/>
                </a:lnTo>
                <a:lnTo>
                  <a:pt x="2105152" y="0"/>
                </a:lnTo>
                <a:lnTo>
                  <a:pt x="2105152" y="490854"/>
                </a:lnTo>
                <a:lnTo>
                  <a:pt x="1962277" y="490854"/>
                </a:lnTo>
                <a:lnTo>
                  <a:pt x="1778381" y="221361"/>
                </a:lnTo>
                <a:lnTo>
                  <a:pt x="1778381" y="490854"/>
                </a:lnTo>
                <a:lnTo>
                  <a:pt x="1635760" y="490854"/>
                </a:lnTo>
                <a:lnTo>
                  <a:pt x="1635760" y="0"/>
                </a:lnTo>
                <a:close/>
              </a:path>
              <a:path w="2727325" h="490854">
                <a:moveTo>
                  <a:pt x="1236599" y="0"/>
                </a:moveTo>
                <a:lnTo>
                  <a:pt x="1402080" y="0"/>
                </a:lnTo>
                <a:lnTo>
                  <a:pt x="1586484" y="490854"/>
                </a:lnTo>
                <a:lnTo>
                  <a:pt x="1427734" y="490854"/>
                </a:lnTo>
                <a:lnTo>
                  <a:pt x="1403096" y="409828"/>
                </a:lnTo>
                <a:lnTo>
                  <a:pt x="1230884" y="409828"/>
                </a:lnTo>
                <a:lnTo>
                  <a:pt x="1207008" y="490854"/>
                </a:lnTo>
                <a:lnTo>
                  <a:pt x="1052068" y="490854"/>
                </a:lnTo>
                <a:lnTo>
                  <a:pt x="1236599" y="0"/>
                </a:lnTo>
                <a:close/>
              </a:path>
              <a:path w="2727325" h="490854">
                <a:moveTo>
                  <a:pt x="530479" y="0"/>
                </a:moveTo>
                <a:lnTo>
                  <a:pt x="682244" y="0"/>
                </a:lnTo>
                <a:lnTo>
                  <a:pt x="682244" y="171703"/>
                </a:lnTo>
                <a:lnTo>
                  <a:pt x="847979" y="171703"/>
                </a:lnTo>
                <a:lnTo>
                  <a:pt x="847979" y="0"/>
                </a:lnTo>
                <a:lnTo>
                  <a:pt x="1000252" y="0"/>
                </a:lnTo>
                <a:lnTo>
                  <a:pt x="1000252" y="490854"/>
                </a:lnTo>
                <a:lnTo>
                  <a:pt x="847979" y="490854"/>
                </a:lnTo>
                <a:lnTo>
                  <a:pt x="847979" y="292226"/>
                </a:lnTo>
                <a:lnTo>
                  <a:pt x="682244" y="292226"/>
                </a:lnTo>
                <a:lnTo>
                  <a:pt x="682244" y="490854"/>
                </a:lnTo>
                <a:lnTo>
                  <a:pt x="530479" y="490854"/>
                </a:lnTo>
                <a:lnTo>
                  <a:pt x="530479" y="0"/>
                </a:lnTo>
                <a:close/>
              </a:path>
              <a:path w="2727325" h="490854">
                <a:moveTo>
                  <a:pt x="0" y="0"/>
                </a:moveTo>
                <a:lnTo>
                  <a:pt x="461137" y="0"/>
                </a:lnTo>
                <a:lnTo>
                  <a:pt x="461137" y="121157"/>
                </a:lnTo>
                <a:lnTo>
                  <a:pt x="306450" y="121157"/>
                </a:lnTo>
                <a:lnTo>
                  <a:pt x="306450" y="490854"/>
                </a:lnTo>
                <a:lnTo>
                  <a:pt x="154686" y="490854"/>
                </a:lnTo>
                <a:lnTo>
                  <a:pt x="154686" y="121157"/>
                </a:lnTo>
                <a:lnTo>
                  <a:pt x="0" y="121157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4040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28"/>
          <p:cNvSpPr/>
          <p:nvPr/>
        </p:nvSpPr>
        <p:spPr>
          <a:xfrm>
            <a:off x="2709926" y="3863975"/>
            <a:ext cx="1584325" cy="508000"/>
          </a:xfrm>
          <a:custGeom>
            <a:avLst/>
            <a:gdLst/>
            <a:ahLst/>
            <a:cxnLst/>
            <a:rect l="l" t="t" r="r" b="b"/>
            <a:pathLst>
              <a:path w="1584325" h="508000">
                <a:moveTo>
                  <a:pt x="776224" y="0"/>
                </a:moveTo>
                <a:lnTo>
                  <a:pt x="719695" y="4171"/>
                </a:lnTo>
                <a:lnTo>
                  <a:pt x="669750" y="16700"/>
                </a:lnTo>
                <a:lnTo>
                  <a:pt x="626401" y="37611"/>
                </a:lnTo>
                <a:lnTo>
                  <a:pt x="589661" y="66929"/>
                </a:lnTo>
                <a:lnTo>
                  <a:pt x="560343" y="103768"/>
                </a:lnTo>
                <a:lnTo>
                  <a:pt x="539432" y="147240"/>
                </a:lnTo>
                <a:lnTo>
                  <a:pt x="526903" y="197356"/>
                </a:lnTo>
                <a:lnTo>
                  <a:pt x="522731" y="254126"/>
                </a:lnTo>
                <a:lnTo>
                  <a:pt x="524831" y="295370"/>
                </a:lnTo>
                <a:lnTo>
                  <a:pt x="531145" y="332993"/>
                </a:lnTo>
                <a:lnTo>
                  <a:pt x="556513" y="397382"/>
                </a:lnTo>
                <a:lnTo>
                  <a:pt x="595455" y="447008"/>
                </a:lnTo>
                <a:lnTo>
                  <a:pt x="644778" y="481202"/>
                </a:lnTo>
                <a:lnTo>
                  <a:pt x="706294" y="501030"/>
                </a:lnTo>
                <a:lnTo>
                  <a:pt x="782193" y="507619"/>
                </a:lnTo>
                <a:lnTo>
                  <a:pt x="821364" y="505712"/>
                </a:lnTo>
                <a:lnTo>
                  <a:pt x="889563" y="490420"/>
                </a:lnTo>
                <a:lnTo>
                  <a:pt x="944403" y="460152"/>
                </a:lnTo>
                <a:lnTo>
                  <a:pt x="986313" y="417290"/>
                </a:lnTo>
                <a:lnTo>
                  <a:pt x="1000681" y="394081"/>
                </a:lnTo>
                <a:lnTo>
                  <a:pt x="777113" y="394081"/>
                </a:lnTo>
                <a:lnTo>
                  <a:pt x="754634" y="392054"/>
                </a:lnTo>
                <a:lnTo>
                  <a:pt x="717105" y="375810"/>
                </a:lnTo>
                <a:lnTo>
                  <a:pt x="689961" y="342737"/>
                </a:lnTo>
                <a:lnTo>
                  <a:pt x="676106" y="289309"/>
                </a:lnTo>
                <a:lnTo>
                  <a:pt x="674370" y="254762"/>
                </a:lnTo>
                <a:lnTo>
                  <a:pt x="676108" y="219954"/>
                </a:lnTo>
                <a:lnTo>
                  <a:pt x="690014" y="166197"/>
                </a:lnTo>
                <a:lnTo>
                  <a:pt x="717210" y="133078"/>
                </a:lnTo>
                <a:lnTo>
                  <a:pt x="754028" y="116834"/>
                </a:lnTo>
                <a:lnTo>
                  <a:pt x="775843" y="114807"/>
                </a:lnTo>
                <a:lnTo>
                  <a:pt x="1000301" y="114807"/>
                </a:lnTo>
                <a:lnTo>
                  <a:pt x="994076" y="101955"/>
                </a:lnTo>
                <a:lnTo>
                  <a:pt x="965073" y="65786"/>
                </a:lnTo>
                <a:lnTo>
                  <a:pt x="928403" y="36968"/>
                </a:lnTo>
                <a:lnTo>
                  <a:pt x="884697" y="16414"/>
                </a:lnTo>
                <a:lnTo>
                  <a:pt x="833967" y="4099"/>
                </a:lnTo>
                <a:lnTo>
                  <a:pt x="776224" y="0"/>
                </a:lnTo>
                <a:close/>
              </a:path>
              <a:path w="1584325" h="508000">
                <a:moveTo>
                  <a:pt x="168401" y="8381"/>
                </a:moveTo>
                <a:lnTo>
                  <a:pt x="0" y="8381"/>
                </a:lnTo>
                <a:lnTo>
                  <a:pt x="191135" y="293624"/>
                </a:lnTo>
                <a:lnTo>
                  <a:pt x="191135" y="499237"/>
                </a:lnTo>
                <a:lnTo>
                  <a:pt x="343154" y="499237"/>
                </a:lnTo>
                <a:lnTo>
                  <a:pt x="343154" y="293624"/>
                </a:lnTo>
                <a:lnTo>
                  <a:pt x="423211" y="173989"/>
                </a:lnTo>
                <a:lnTo>
                  <a:pt x="267335" y="173989"/>
                </a:lnTo>
                <a:lnTo>
                  <a:pt x="168401" y="8381"/>
                </a:lnTo>
                <a:close/>
              </a:path>
              <a:path w="1584325" h="508000">
                <a:moveTo>
                  <a:pt x="1000301" y="114807"/>
                </a:moveTo>
                <a:lnTo>
                  <a:pt x="775843" y="114807"/>
                </a:lnTo>
                <a:lnTo>
                  <a:pt x="798512" y="116808"/>
                </a:lnTo>
                <a:lnTo>
                  <a:pt x="818705" y="122809"/>
                </a:lnTo>
                <a:lnTo>
                  <a:pt x="851662" y="146812"/>
                </a:lnTo>
                <a:lnTo>
                  <a:pt x="872632" y="188150"/>
                </a:lnTo>
                <a:lnTo>
                  <a:pt x="879601" y="248157"/>
                </a:lnTo>
                <a:lnTo>
                  <a:pt x="877933" y="286160"/>
                </a:lnTo>
                <a:lnTo>
                  <a:pt x="864546" y="343259"/>
                </a:lnTo>
                <a:lnTo>
                  <a:pt x="838067" y="376239"/>
                </a:lnTo>
                <a:lnTo>
                  <a:pt x="800209" y="392102"/>
                </a:lnTo>
                <a:lnTo>
                  <a:pt x="777113" y="394081"/>
                </a:lnTo>
                <a:lnTo>
                  <a:pt x="1000681" y="394081"/>
                </a:lnTo>
                <a:lnTo>
                  <a:pt x="1024127" y="328437"/>
                </a:lnTo>
                <a:lnTo>
                  <a:pt x="1031366" y="250062"/>
                </a:lnTo>
                <a:lnTo>
                  <a:pt x="1027223" y="194105"/>
                </a:lnTo>
                <a:lnTo>
                  <a:pt x="1014793" y="144732"/>
                </a:lnTo>
                <a:lnTo>
                  <a:pt x="1000301" y="114807"/>
                </a:lnTo>
                <a:close/>
              </a:path>
              <a:path w="1584325" h="508000">
                <a:moveTo>
                  <a:pt x="534035" y="8381"/>
                </a:moveTo>
                <a:lnTo>
                  <a:pt x="366522" y="8381"/>
                </a:lnTo>
                <a:lnTo>
                  <a:pt x="267335" y="173989"/>
                </a:lnTo>
                <a:lnTo>
                  <a:pt x="423211" y="173989"/>
                </a:lnTo>
                <a:lnTo>
                  <a:pt x="534035" y="8381"/>
                </a:lnTo>
                <a:close/>
              </a:path>
              <a:path w="1584325" h="508000">
                <a:moveTo>
                  <a:pt x="1264920" y="8381"/>
                </a:moveTo>
                <a:lnTo>
                  <a:pt x="1113536" y="8381"/>
                </a:lnTo>
                <a:lnTo>
                  <a:pt x="1113536" y="300863"/>
                </a:lnTo>
                <a:lnTo>
                  <a:pt x="1117060" y="339613"/>
                </a:lnTo>
                <a:lnTo>
                  <a:pt x="1127633" y="383794"/>
                </a:lnTo>
                <a:lnTo>
                  <a:pt x="1149135" y="426495"/>
                </a:lnTo>
                <a:lnTo>
                  <a:pt x="1184814" y="464661"/>
                </a:lnTo>
                <a:lnTo>
                  <a:pt x="1227159" y="489537"/>
                </a:lnTo>
                <a:lnTo>
                  <a:pt x="1282827" y="502538"/>
                </a:lnTo>
                <a:lnTo>
                  <a:pt x="1323609" y="506364"/>
                </a:lnTo>
                <a:lnTo>
                  <a:pt x="1361059" y="507619"/>
                </a:lnTo>
                <a:lnTo>
                  <a:pt x="1390917" y="506595"/>
                </a:lnTo>
                <a:lnTo>
                  <a:pt x="1444015" y="498403"/>
                </a:lnTo>
                <a:lnTo>
                  <a:pt x="1482949" y="484278"/>
                </a:lnTo>
                <a:lnTo>
                  <a:pt x="1527937" y="450595"/>
                </a:lnTo>
                <a:lnTo>
                  <a:pt x="1553067" y="419179"/>
                </a:lnTo>
                <a:lnTo>
                  <a:pt x="1566286" y="393064"/>
                </a:lnTo>
                <a:lnTo>
                  <a:pt x="1348994" y="393064"/>
                </a:lnTo>
                <a:lnTo>
                  <a:pt x="1330348" y="391658"/>
                </a:lnTo>
                <a:lnTo>
                  <a:pt x="1287272" y="370458"/>
                </a:lnTo>
                <a:lnTo>
                  <a:pt x="1266322" y="326721"/>
                </a:lnTo>
                <a:lnTo>
                  <a:pt x="1264920" y="307720"/>
                </a:lnTo>
                <a:lnTo>
                  <a:pt x="1264920" y="8381"/>
                </a:lnTo>
                <a:close/>
              </a:path>
              <a:path w="1584325" h="508000">
                <a:moveTo>
                  <a:pt x="1584071" y="8381"/>
                </a:moveTo>
                <a:lnTo>
                  <a:pt x="1432687" y="8381"/>
                </a:lnTo>
                <a:lnTo>
                  <a:pt x="1432687" y="307720"/>
                </a:lnTo>
                <a:lnTo>
                  <a:pt x="1431303" y="327013"/>
                </a:lnTo>
                <a:lnTo>
                  <a:pt x="1410462" y="370839"/>
                </a:lnTo>
                <a:lnTo>
                  <a:pt x="1367545" y="391681"/>
                </a:lnTo>
                <a:lnTo>
                  <a:pt x="1348994" y="393064"/>
                </a:lnTo>
                <a:lnTo>
                  <a:pt x="1566286" y="393064"/>
                </a:lnTo>
                <a:lnTo>
                  <a:pt x="1580657" y="343122"/>
                </a:lnTo>
                <a:lnTo>
                  <a:pt x="1584071" y="300863"/>
                </a:lnTo>
                <a:lnTo>
                  <a:pt x="1584071" y="8381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26"/>
          <p:cNvSpPr/>
          <p:nvPr/>
        </p:nvSpPr>
        <p:spPr>
          <a:xfrm>
            <a:off x="1616963" y="3049397"/>
            <a:ext cx="2727325" cy="490855"/>
          </a:xfrm>
          <a:custGeom>
            <a:avLst/>
            <a:gdLst/>
            <a:ahLst/>
            <a:cxnLst/>
            <a:rect l="l" t="t" r="r" b="b"/>
            <a:pathLst>
              <a:path w="2727325" h="490854">
                <a:moveTo>
                  <a:pt x="1402080" y="0"/>
                </a:moveTo>
                <a:lnTo>
                  <a:pt x="1236599" y="0"/>
                </a:lnTo>
                <a:lnTo>
                  <a:pt x="1052068" y="490854"/>
                </a:lnTo>
                <a:lnTo>
                  <a:pt x="1207008" y="490854"/>
                </a:lnTo>
                <a:lnTo>
                  <a:pt x="1230884" y="409828"/>
                </a:lnTo>
                <a:lnTo>
                  <a:pt x="1556044" y="409828"/>
                </a:lnTo>
                <a:lnTo>
                  <a:pt x="1516157" y="303656"/>
                </a:lnTo>
                <a:lnTo>
                  <a:pt x="1263904" y="303656"/>
                </a:lnTo>
                <a:lnTo>
                  <a:pt x="1317498" y="127253"/>
                </a:lnTo>
                <a:lnTo>
                  <a:pt x="1449886" y="127253"/>
                </a:lnTo>
                <a:lnTo>
                  <a:pt x="1402080" y="0"/>
                </a:lnTo>
                <a:close/>
              </a:path>
              <a:path w="2727325" h="490854">
                <a:moveTo>
                  <a:pt x="1556044" y="409828"/>
                </a:moveTo>
                <a:lnTo>
                  <a:pt x="1403096" y="409828"/>
                </a:lnTo>
                <a:lnTo>
                  <a:pt x="1427734" y="490854"/>
                </a:lnTo>
                <a:lnTo>
                  <a:pt x="1586484" y="490854"/>
                </a:lnTo>
                <a:lnTo>
                  <a:pt x="1556044" y="409828"/>
                </a:lnTo>
                <a:close/>
              </a:path>
              <a:path w="2727325" h="490854">
                <a:moveTo>
                  <a:pt x="1449886" y="127253"/>
                </a:moveTo>
                <a:lnTo>
                  <a:pt x="1317498" y="127253"/>
                </a:lnTo>
                <a:lnTo>
                  <a:pt x="1371727" y="303656"/>
                </a:lnTo>
                <a:lnTo>
                  <a:pt x="1516157" y="303656"/>
                </a:lnTo>
                <a:lnTo>
                  <a:pt x="1449886" y="127253"/>
                </a:lnTo>
                <a:close/>
              </a:path>
              <a:path w="2727325" h="490854">
                <a:moveTo>
                  <a:pt x="2358644" y="0"/>
                </a:moveTo>
                <a:lnTo>
                  <a:pt x="2206879" y="0"/>
                </a:lnTo>
                <a:lnTo>
                  <a:pt x="2206879" y="490854"/>
                </a:lnTo>
                <a:lnTo>
                  <a:pt x="2358644" y="490854"/>
                </a:lnTo>
                <a:lnTo>
                  <a:pt x="2358644" y="371093"/>
                </a:lnTo>
                <a:lnTo>
                  <a:pt x="2437003" y="288925"/>
                </a:lnTo>
                <a:lnTo>
                  <a:pt x="2603615" y="288925"/>
                </a:lnTo>
                <a:lnTo>
                  <a:pt x="2540204" y="185419"/>
                </a:lnTo>
                <a:lnTo>
                  <a:pt x="2358644" y="185419"/>
                </a:lnTo>
                <a:lnTo>
                  <a:pt x="2358644" y="0"/>
                </a:lnTo>
                <a:close/>
              </a:path>
              <a:path w="2727325" h="490854">
                <a:moveTo>
                  <a:pt x="2603615" y="288925"/>
                </a:moveTo>
                <a:lnTo>
                  <a:pt x="2437003" y="288925"/>
                </a:lnTo>
                <a:lnTo>
                  <a:pt x="2540508" y="490854"/>
                </a:lnTo>
                <a:lnTo>
                  <a:pt x="2727325" y="490854"/>
                </a:lnTo>
                <a:lnTo>
                  <a:pt x="2603615" y="288925"/>
                </a:lnTo>
                <a:close/>
              </a:path>
              <a:path w="2727325" h="490854">
                <a:moveTo>
                  <a:pt x="2719197" y="0"/>
                </a:moveTo>
                <a:lnTo>
                  <a:pt x="2517521" y="0"/>
                </a:lnTo>
                <a:lnTo>
                  <a:pt x="2358644" y="185419"/>
                </a:lnTo>
                <a:lnTo>
                  <a:pt x="2540204" y="185419"/>
                </a:lnTo>
                <a:lnTo>
                  <a:pt x="2719197" y="0"/>
                </a:lnTo>
                <a:close/>
              </a:path>
              <a:path w="2727325" h="490854">
                <a:moveTo>
                  <a:pt x="1777364" y="0"/>
                </a:moveTo>
                <a:lnTo>
                  <a:pt x="1635760" y="0"/>
                </a:lnTo>
                <a:lnTo>
                  <a:pt x="1635760" y="490854"/>
                </a:lnTo>
                <a:lnTo>
                  <a:pt x="1778381" y="490854"/>
                </a:lnTo>
                <a:lnTo>
                  <a:pt x="1778381" y="221361"/>
                </a:lnTo>
                <a:lnTo>
                  <a:pt x="1928114" y="221361"/>
                </a:lnTo>
                <a:lnTo>
                  <a:pt x="1777364" y="0"/>
                </a:lnTo>
                <a:close/>
              </a:path>
              <a:path w="2727325" h="490854">
                <a:moveTo>
                  <a:pt x="1928114" y="221361"/>
                </a:moveTo>
                <a:lnTo>
                  <a:pt x="1778381" y="221361"/>
                </a:lnTo>
                <a:lnTo>
                  <a:pt x="1962277" y="490854"/>
                </a:lnTo>
                <a:lnTo>
                  <a:pt x="2105152" y="490854"/>
                </a:lnTo>
                <a:lnTo>
                  <a:pt x="2105152" y="271525"/>
                </a:lnTo>
                <a:lnTo>
                  <a:pt x="1962277" y="271525"/>
                </a:lnTo>
                <a:lnTo>
                  <a:pt x="1928114" y="221361"/>
                </a:lnTo>
                <a:close/>
              </a:path>
              <a:path w="2727325" h="490854">
                <a:moveTo>
                  <a:pt x="2105152" y="0"/>
                </a:moveTo>
                <a:lnTo>
                  <a:pt x="1962277" y="0"/>
                </a:lnTo>
                <a:lnTo>
                  <a:pt x="1962277" y="271525"/>
                </a:lnTo>
                <a:lnTo>
                  <a:pt x="2105152" y="271525"/>
                </a:lnTo>
                <a:lnTo>
                  <a:pt x="2105152" y="0"/>
                </a:lnTo>
                <a:close/>
              </a:path>
              <a:path w="2727325" h="490854">
                <a:moveTo>
                  <a:pt x="682244" y="0"/>
                </a:moveTo>
                <a:lnTo>
                  <a:pt x="530479" y="0"/>
                </a:lnTo>
                <a:lnTo>
                  <a:pt x="530479" y="490854"/>
                </a:lnTo>
                <a:lnTo>
                  <a:pt x="682244" y="490854"/>
                </a:lnTo>
                <a:lnTo>
                  <a:pt x="682244" y="292226"/>
                </a:lnTo>
                <a:lnTo>
                  <a:pt x="1000252" y="292226"/>
                </a:lnTo>
                <a:lnTo>
                  <a:pt x="1000252" y="171703"/>
                </a:lnTo>
                <a:lnTo>
                  <a:pt x="682244" y="171703"/>
                </a:lnTo>
                <a:lnTo>
                  <a:pt x="682244" y="0"/>
                </a:lnTo>
                <a:close/>
              </a:path>
              <a:path w="2727325" h="490854">
                <a:moveTo>
                  <a:pt x="1000252" y="292226"/>
                </a:moveTo>
                <a:lnTo>
                  <a:pt x="847979" y="292226"/>
                </a:lnTo>
                <a:lnTo>
                  <a:pt x="847979" y="490854"/>
                </a:lnTo>
                <a:lnTo>
                  <a:pt x="1000252" y="490854"/>
                </a:lnTo>
                <a:lnTo>
                  <a:pt x="1000252" y="292226"/>
                </a:lnTo>
                <a:close/>
              </a:path>
              <a:path w="2727325" h="490854">
                <a:moveTo>
                  <a:pt x="1000252" y="0"/>
                </a:moveTo>
                <a:lnTo>
                  <a:pt x="847979" y="0"/>
                </a:lnTo>
                <a:lnTo>
                  <a:pt x="847979" y="171703"/>
                </a:lnTo>
                <a:lnTo>
                  <a:pt x="1000252" y="171703"/>
                </a:lnTo>
                <a:lnTo>
                  <a:pt x="1000252" y="0"/>
                </a:lnTo>
                <a:close/>
              </a:path>
              <a:path w="2727325" h="490854">
                <a:moveTo>
                  <a:pt x="306450" y="121157"/>
                </a:moveTo>
                <a:lnTo>
                  <a:pt x="154686" y="121157"/>
                </a:lnTo>
                <a:lnTo>
                  <a:pt x="154686" y="490854"/>
                </a:lnTo>
                <a:lnTo>
                  <a:pt x="306450" y="490854"/>
                </a:lnTo>
                <a:lnTo>
                  <a:pt x="306450" y="121157"/>
                </a:lnTo>
                <a:close/>
              </a:path>
              <a:path w="2727325" h="490854">
                <a:moveTo>
                  <a:pt x="461137" y="0"/>
                </a:moveTo>
                <a:lnTo>
                  <a:pt x="0" y="0"/>
                </a:lnTo>
                <a:lnTo>
                  <a:pt x="0" y="121157"/>
                </a:lnTo>
                <a:lnTo>
                  <a:pt x="461137" y="121157"/>
                </a:lnTo>
                <a:lnTo>
                  <a:pt x="461137" y="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직사각형 34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  <a:lumMod val="0"/>
                  <a:lumOff val="100000"/>
                </a:schemeClr>
              </a:gs>
              <a:gs pos="100000">
                <a:schemeClr val="tx2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5638800" y="4267200"/>
            <a:ext cx="3337249" cy="2410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65000">
                <a:schemeClr val="tx1">
                  <a:lumMod val="65000"/>
                  <a:lumOff val="3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5803900" y="4572000"/>
            <a:ext cx="173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95000"/>
                  </a:schemeClr>
                </a:solidFill>
                <a:ea typeface="나눔고딕" panose="020D0604000000000000" pitchFamily="50" charset="-127"/>
              </a:rPr>
              <a:t>www.clikorea.co.kr</a:t>
            </a:r>
            <a:endParaRPr lang="ko-KR" altLang="en-US" sz="1050" b="1" dirty="0">
              <a:solidFill>
                <a:schemeClr val="bg1">
                  <a:lumMod val="95000"/>
                </a:schemeClr>
              </a:solidFill>
              <a:ea typeface="나눔고딕" panose="020D0604000000000000" pitchFamily="50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803900" y="4805820"/>
            <a:ext cx="173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>
                <a:solidFill>
                  <a:schemeClr val="bg1">
                    <a:lumMod val="95000"/>
                  </a:schemeClr>
                </a:solidFill>
                <a:ea typeface="나눔고딕" panose="020D0604000000000000" pitchFamily="50" charset="-127"/>
              </a:rPr>
              <a:t>j</a:t>
            </a:r>
            <a:r>
              <a:rPr lang="en-US" altLang="ko-KR" sz="1050" b="1" dirty="0" smtClean="0">
                <a:solidFill>
                  <a:schemeClr val="bg1">
                    <a:lumMod val="95000"/>
                  </a:schemeClr>
                </a:solidFill>
                <a:ea typeface="나눔고딕" panose="020D0604000000000000" pitchFamily="50" charset="-127"/>
              </a:rPr>
              <a:t>p.im@clikorea.co.kr</a:t>
            </a:r>
            <a:endParaRPr lang="ko-KR" altLang="en-US" sz="1050" b="1" dirty="0">
              <a:solidFill>
                <a:schemeClr val="bg1">
                  <a:lumMod val="95000"/>
                </a:schemeClr>
              </a:solidFill>
              <a:ea typeface="나눔고딕" panose="020D0604000000000000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17641" y="6248400"/>
            <a:ext cx="2870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95000"/>
                  </a:schemeClr>
                </a:solidFill>
                <a:ea typeface="나눔고딕" panose="020D0604000000000000" pitchFamily="50" charset="-127"/>
              </a:rPr>
              <a:t>Copyright </a:t>
            </a:r>
            <a:r>
              <a:rPr lang="ko-KR" altLang="en-US" sz="1050" b="1" dirty="0" smtClean="0">
                <a:solidFill>
                  <a:schemeClr val="bg1">
                    <a:lumMod val="95000"/>
                  </a:schemeClr>
                </a:solidFill>
                <a:ea typeface="나눔고딕" panose="020D0604000000000000" pitchFamily="50" charset="-127"/>
              </a:rPr>
              <a:t>©</a:t>
            </a:r>
            <a:r>
              <a:rPr lang="en-US" altLang="ko-KR" sz="1050" b="1" dirty="0" smtClean="0">
                <a:solidFill>
                  <a:schemeClr val="bg1">
                    <a:lumMod val="95000"/>
                  </a:schemeClr>
                </a:solidFill>
                <a:ea typeface="나눔고딕" panose="020D0604000000000000" pitchFamily="50" charset="-127"/>
              </a:rPr>
              <a:t>2022 CLIKOREA. All rights reserved.</a:t>
            </a:r>
            <a:endParaRPr lang="ko-KR" altLang="en-US" sz="1050" b="1" dirty="0">
              <a:solidFill>
                <a:schemeClr val="bg1">
                  <a:lumMod val="95000"/>
                </a:schemeClr>
              </a:solidFill>
              <a:ea typeface="나눔고딕" panose="020D0604000000000000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13646" y="5274313"/>
            <a:ext cx="173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95000"/>
                  </a:schemeClr>
                </a:solidFill>
                <a:ea typeface="나눔고딕" panose="020D0604000000000000" pitchFamily="50" charset="-127"/>
              </a:rPr>
              <a:t>Tel : 070-4827-3047</a:t>
            </a:r>
            <a:endParaRPr lang="ko-KR" altLang="en-US" sz="1050" b="1" dirty="0">
              <a:solidFill>
                <a:schemeClr val="bg1">
                  <a:lumMod val="95000"/>
                </a:schemeClr>
              </a:solidFill>
              <a:ea typeface="나눔고딕" panose="020D0604000000000000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9996" y="5528229"/>
            <a:ext cx="17364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50" b="1" dirty="0" smtClean="0">
                <a:solidFill>
                  <a:schemeClr val="bg1">
                    <a:lumMod val="95000"/>
                  </a:schemeClr>
                </a:solidFill>
                <a:ea typeface="나눔고딕" panose="020D0604000000000000" pitchFamily="50" charset="-127"/>
              </a:rPr>
              <a:t>Fax : 0504-403-3046</a:t>
            </a:r>
            <a:endParaRPr lang="ko-KR" altLang="en-US" sz="1050" b="1" dirty="0">
              <a:solidFill>
                <a:schemeClr val="bg1">
                  <a:lumMod val="95000"/>
                </a:schemeClr>
              </a:solidFill>
              <a:ea typeface="나눔고딕" panose="020D0604000000000000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747550"/>
            <a:ext cx="1541013" cy="42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5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9213" y="34183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29213" y="495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9213" y="86518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29213" y="1172956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86166" y="1089268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INDEX</a:t>
            </a:r>
            <a:endParaRPr lang="ko-KR" altLang="en-US" sz="2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 flipV="1">
            <a:off x="1596044" y="1812175"/>
            <a:ext cx="6508865" cy="83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88070" y="2285506"/>
            <a:ext cx="1370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I. 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일반현황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5943" y="3025077"/>
            <a:ext cx="123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II. 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조직도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7003" y="4504219"/>
            <a:ext cx="195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IV. 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사업수행실적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70031" y="5243790"/>
            <a:ext cx="2653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Ⅴ. </a:t>
            </a:r>
            <a:r>
              <a:rPr lang="en-US" altLang="ko-KR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CLI Korea </a:t>
            </a:r>
            <a:r>
              <a:rPr lang="ko-KR" altLang="en-US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전문역량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56784" y="3764648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III. 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제휴 및 인증현황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0031" y="5998170"/>
            <a:ext cx="2746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Ⅵ. 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사업분야 및 보유기술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8455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27682" y="15195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78" y="76750"/>
            <a:ext cx="28496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I. CLI Korea</a:t>
            </a:r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일반현황</a:t>
            </a:r>
            <a:endParaRPr lang="ko-KR" altLang="en-US" sz="2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22" y="539356"/>
            <a:ext cx="9541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일반현황</a:t>
            </a:r>
            <a:endParaRPr lang="ko-KR" altLang="en-US" sz="16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1" name="그룹 10"/>
          <p:cNvGrpSpPr/>
          <p:nvPr/>
        </p:nvGrpSpPr>
        <p:grpSpPr>
          <a:xfrm>
            <a:off x="-5554403" y="829646"/>
            <a:ext cx="3836193" cy="2779205"/>
            <a:chOff x="323022" y="3895916"/>
            <a:chExt cx="3836193" cy="2779205"/>
          </a:xfrm>
        </p:grpSpPr>
        <p:cxnSp>
          <p:nvCxnSpPr>
            <p:cNvPr id="16" name="직선 연결선 15"/>
            <p:cNvCxnSpPr/>
            <p:nvPr/>
          </p:nvCxnSpPr>
          <p:spPr>
            <a:xfrm>
              <a:off x="323022" y="4307090"/>
              <a:ext cx="37618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323022" y="3999313"/>
              <a:ext cx="857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회사개요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20" name="그림 19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829" y="3895916"/>
              <a:ext cx="480386" cy="480386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23022" y="4421389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회사명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350236" y="4414781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주식회사 </a:t>
              </a:r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씨엘아이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코리아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23022" y="4736562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대표이사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350236" y="4729953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임  진  필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23022" y="5051735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본사소재지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350236" y="5045125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서울시 강남구 </a:t>
              </a:r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테헤란로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88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길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22, 5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층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27532" y="5366908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본사연락처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354746" y="5360297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 : 070-4827-3047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27532" y="5682081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업태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54746" y="5675469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출판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영상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방송통신 및 정보서비스업</a:t>
              </a:r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27532" y="5997254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종목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354746" y="5990641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응용 소프트웨어 개발 및 </a:t>
              </a:r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공급업</a:t>
              </a:r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27532" y="6312425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Website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354746" y="6305814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www.clikorea.com</a:t>
              </a:r>
            </a:p>
          </p:txBody>
        </p:sp>
        <p:cxnSp>
          <p:nvCxnSpPr>
            <p:cNvPr id="60" name="직선 연결선 59"/>
            <p:cNvCxnSpPr/>
            <p:nvPr/>
          </p:nvCxnSpPr>
          <p:spPr>
            <a:xfrm>
              <a:off x="323022" y="6675121"/>
              <a:ext cx="37618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11"/>
          <p:cNvGrpSpPr/>
          <p:nvPr/>
        </p:nvGrpSpPr>
        <p:grpSpPr>
          <a:xfrm>
            <a:off x="-6108981" y="4166533"/>
            <a:ext cx="5125212" cy="2691467"/>
            <a:chOff x="4565722" y="3983654"/>
            <a:chExt cx="5125212" cy="2691467"/>
          </a:xfrm>
        </p:grpSpPr>
        <p:cxnSp>
          <p:nvCxnSpPr>
            <p:cNvPr id="69" name="직선 연결선 68"/>
            <p:cNvCxnSpPr/>
            <p:nvPr/>
          </p:nvCxnSpPr>
          <p:spPr>
            <a:xfrm>
              <a:off x="7215262" y="4307090"/>
              <a:ext cx="247567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직선 연결선 69"/>
            <p:cNvCxnSpPr/>
            <p:nvPr/>
          </p:nvCxnSpPr>
          <p:spPr>
            <a:xfrm>
              <a:off x="7215262" y="6675121"/>
              <a:ext cx="247567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직선 연결선 75"/>
            <p:cNvCxnSpPr/>
            <p:nvPr/>
          </p:nvCxnSpPr>
          <p:spPr>
            <a:xfrm>
              <a:off x="4642636" y="4307090"/>
              <a:ext cx="247567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직선 연결선 76"/>
            <p:cNvCxnSpPr/>
            <p:nvPr/>
          </p:nvCxnSpPr>
          <p:spPr>
            <a:xfrm>
              <a:off x="4642636" y="6675121"/>
              <a:ext cx="2475672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4663620" y="3997375"/>
              <a:ext cx="857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주요연혁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79" name="그림 78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2055" y="3983654"/>
              <a:ext cx="379210" cy="298855"/>
            </a:xfrm>
            <a:prstGeom prst="rect">
              <a:avLst/>
            </a:prstGeom>
          </p:spPr>
        </p:pic>
        <p:sp>
          <p:nvSpPr>
            <p:cNvPr id="80" name="TextBox 79"/>
            <p:cNvSpPr txBox="1"/>
            <p:nvPr/>
          </p:nvSpPr>
          <p:spPr>
            <a:xfrm>
              <a:off x="4565722" y="4362544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2017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021035" y="4362547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회사 법인 설립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4565722" y="4622548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2017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021035" y="4622551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TMS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솔루션 및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SI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사업 개시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67005" y="4968012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2017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5022318" y="4882555"/>
              <a:ext cx="21061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SK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네트워크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TMS(POLCA)</a:t>
              </a:r>
            </a:p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구축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4565722" y="5311833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5021035" y="5311836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유진 초저온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TMS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구축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4565722" y="5571837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021035" y="5571840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spc="-60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롯데슈퍼 자동화 창고 시스템 구축</a:t>
              </a:r>
              <a:endParaRPr lang="ko-KR" altLang="en-US" sz="1100" b="1" spc="-60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565722" y="5831841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2018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021035" y="5831844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GTO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엔진 저작권 등록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69614" y="6091845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2019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024927" y="6091848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인터지스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TMS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구축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4569614" y="6351850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2019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024927" y="6351853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한국통운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WMS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구축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118308" y="4362543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2019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582167" y="4362546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롯데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BPO </a:t>
              </a:r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통합물류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시스템 구축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118646" y="4609333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2019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7582505" y="4609336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로지스플랫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WMS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구축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7118308" y="4856123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2019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582167" y="4856126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S&amp;IT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파트너십 계약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7118308" y="5102913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2019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7582167" y="5102916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베트남 사업 진출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7118308" y="5349703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2020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7582167" y="5349706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태은물류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TMS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구축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7118308" y="5596493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2020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582167" y="5596496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spc="-60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줌마</a:t>
              </a:r>
              <a:r>
                <a:rPr lang="en-US" altLang="ko-KR" sz="1100" b="1" spc="-60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(</a:t>
              </a:r>
              <a:r>
                <a:rPr lang="ko-KR" altLang="en-US" sz="1100" b="1" spc="-60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홈픽</a:t>
              </a:r>
              <a:r>
                <a:rPr lang="en-US" altLang="ko-KR" sz="1100" b="1" spc="-60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) </a:t>
              </a:r>
              <a:r>
                <a:rPr lang="ko-KR" altLang="en-US" sz="1100" b="1" spc="-60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배송배차</a:t>
              </a:r>
              <a:r>
                <a:rPr lang="ko-KR" altLang="en-US" sz="1100" b="1" spc="-60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시스템 구축</a:t>
              </a:r>
              <a:endParaRPr lang="ko-KR" altLang="en-US" sz="1100" b="1" spc="-60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118308" y="5843283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2020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7582167" y="5843286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GTO</a:t>
              </a:r>
              <a:r>
                <a:rPr lang="ko-KR" altLang="en-US" sz="1100" b="1" dirty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엔진 저작권 등록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7114754" y="6090073"/>
              <a:ext cx="55320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2020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578613" y="6090076"/>
              <a:ext cx="21061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기업 </a:t>
              </a:r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기술등급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T-5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 rot="16200000">
            <a:off x="10637973" y="774588"/>
            <a:ext cx="6975672" cy="4797249"/>
            <a:chOff x="10637973" y="774588"/>
            <a:chExt cx="6975672" cy="4797249"/>
          </a:xfrm>
        </p:grpSpPr>
        <p:sp>
          <p:nvSpPr>
            <p:cNvPr id="82" name="타원 16"/>
            <p:cNvSpPr/>
            <p:nvPr/>
          </p:nvSpPr>
          <p:spPr>
            <a:xfrm>
              <a:off x="10637973" y="774588"/>
              <a:ext cx="6975672" cy="4797249"/>
            </a:xfrm>
            <a:custGeom>
              <a:avLst/>
              <a:gdLst/>
              <a:ahLst/>
              <a:cxnLst/>
              <a:rect l="l" t="t" r="r" b="b"/>
              <a:pathLst>
                <a:path w="6975672" h="4797249">
                  <a:moveTo>
                    <a:pt x="1551879" y="0"/>
                  </a:moveTo>
                  <a:cubicBezTo>
                    <a:pt x="2104381" y="0"/>
                    <a:pt x="2552274" y="447892"/>
                    <a:pt x="2552273" y="1000394"/>
                  </a:cubicBezTo>
                  <a:cubicBezTo>
                    <a:pt x="2552273" y="1067630"/>
                    <a:pt x="2545640" y="1133317"/>
                    <a:pt x="2532746" y="1196787"/>
                  </a:cubicBezTo>
                  <a:cubicBezTo>
                    <a:pt x="2553330" y="1348988"/>
                    <a:pt x="2656998" y="1504256"/>
                    <a:pt x="2821233" y="1605493"/>
                  </a:cubicBezTo>
                  <a:cubicBezTo>
                    <a:pt x="2990247" y="1709674"/>
                    <a:pt x="3181556" y="1730841"/>
                    <a:pt x="3328794" y="1675756"/>
                  </a:cubicBezTo>
                  <a:lnTo>
                    <a:pt x="3315206" y="1697799"/>
                  </a:lnTo>
                  <a:cubicBezTo>
                    <a:pt x="3538980" y="1489985"/>
                    <a:pt x="3839029" y="1363438"/>
                    <a:pt x="4168637" y="1363438"/>
                  </a:cubicBezTo>
                  <a:cubicBezTo>
                    <a:pt x="4439938" y="1363440"/>
                    <a:pt x="4691215" y="1449175"/>
                    <a:pt x="4896245" y="1595889"/>
                  </a:cubicBezTo>
                  <a:cubicBezTo>
                    <a:pt x="5004852" y="1623755"/>
                    <a:pt x="5121966" y="1598091"/>
                    <a:pt x="5208658" y="1519045"/>
                  </a:cubicBezTo>
                  <a:cubicBezTo>
                    <a:pt x="5297927" y="1437652"/>
                    <a:pt x="5333806" y="1318928"/>
                    <a:pt x="5313094" y="1205102"/>
                  </a:cubicBezTo>
                  <a:cubicBezTo>
                    <a:pt x="5270713" y="1103486"/>
                    <a:pt x="5247480" y="991965"/>
                    <a:pt x="5247480" y="875017"/>
                  </a:cubicBezTo>
                  <a:cubicBezTo>
                    <a:pt x="5247480" y="397790"/>
                    <a:pt x="5634349" y="10921"/>
                    <a:pt x="6111576" y="10921"/>
                  </a:cubicBezTo>
                  <a:cubicBezTo>
                    <a:pt x="6588803" y="10921"/>
                    <a:pt x="6975672" y="397790"/>
                    <a:pt x="6975672" y="875017"/>
                  </a:cubicBezTo>
                  <a:cubicBezTo>
                    <a:pt x="6975672" y="1352244"/>
                    <a:pt x="6588803" y="1739113"/>
                    <a:pt x="6111576" y="1739113"/>
                  </a:cubicBezTo>
                  <a:cubicBezTo>
                    <a:pt x="5965347" y="1739113"/>
                    <a:pt x="5827602" y="1702790"/>
                    <a:pt x="5708755" y="1635126"/>
                  </a:cubicBezTo>
                  <a:cubicBezTo>
                    <a:pt x="5595439" y="1601578"/>
                    <a:pt x="5470828" y="1625713"/>
                    <a:pt x="5379777" y="1708732"/>
                  </a:cubicBezTo>
                  <a:cubicBezTo>
                    <a:pt x="5291222" y="1789475"/>
                    <a:pt x="5255207" y="1906956"/>
                    <a:pt x="5274880" y="2019949"/>
                  </a:cubicBezTo>
                  <a:cubicBezTo>
                    <a:pt x="5373052" y="2199143"/>
                    <a:pt x="5428778" y="2404853"/>
                    <a:pt x="5428777" y="2623580"/>
                  </a:cubicBezTo>
                  <a:cubicBezTo>
                    <a:pt x="5428777" y="2816341"/>
                    <a:pt x="5385496" y="2998993"/>
                    <a:pt x="5306800" y="3161723"/>
                  </a:cubicBezTo>
                  <a:cubicBezTo>
                    <a:pt x="5304008" y="3254733"/>
                    <a:pt x="5348230" y="3347740"/>
                    <a:pt x="5431515" y="3406513"/>
                  </a:cubicBezTo>
                  <a:cubicBezTo>
                    <a:pt x="5517820" y="3467418"/>
                    <a:pt x="5624703" y="3476480"/>
                    <a:pt x="5713746" y="3439286"/>
                  </a:cubicBezTo>
                  <a:lnTo>
                    <a:pt x="5698741" y="3460551"/>
                  </a:lnTo>
                  <a:cubicBezTo>
                    <a:pt x="5826016" y="3353091"/>
                    <a:pt x="5990865" y="3290315"/>
                    <a:pt x="6170375" y="3290315"/>
                  </a:cubicBezTo>
                  <a:cubicBezTo>
                    <a:pt x="6586503" y="3290315"/>
                    <a:pt x="6923842" y="3627654"/>
                    <a:pt x="6923842" y="4043783"/>
                  </a:cubicBezTo>
                  <a:cubicBezTo>
                    <a:pt x="6923842" y="4459911"/>
                    <a:pt x="6586503" y="4797250"/>
                    <a:pt x="6170375" y="4797249"/>
                  </a:cubicBezTo>
                  <a:cubicBezTo>
                    <a:pt x="5754247" y="4797249"/>
                    <a:pt x="5416908" y="4459910"/>
                    <a:pt x="5416908" y="4043782"/>
                  </a:cubicBezTo>
                  <a:cubicBezTo>
                    <a:pt x="5416908" y="3956603"/>
                    <a:pt x="5431714" y="3872882"/>
                    <a:pt x="5461978" y="3796056"/>
                  </a:cubicBezTo>
                  <a:lnTo>
                    <a:pt x="5441082" y="3825667"/>
                  </a:lnTo>
                  <a:cubicBezTo>
                    <a:pt x="5447056" y="3728626"/>
                    <a:pt x="5402684" y="3629963"/>
                    <a:pt x="5315740" y="3568607"/>
                  </a:cubicBezTo>
                  <a:cubicBezTo>
                    <a:pt x="5230848" y="3508701"/>
                    <a:pt x="5126045" y="3498952"/>
                    <a:pt x="5038016" y="3534332"/>
                  </a:cubicBezTo>
                  <a:cubicBezTo>
                    <a:pt x="4812550" y="3751083"/>
                    <a:pt x="4506084" y="3883720"/>
                    <a:pt x="4168637" y="3883720"/>
                  </a:cubicBezTo>
                  <a:cubicBezTo>
                    <a:pt x="3762782" y="3883721"/>
                    <a:pt x="3401742" y="3691854"/>
                    <a:pt x="3172282" y="3393093"/>
                  </a:cubicBezTo>
                  <a:lnTo>
                    <a:pt x="3178131" y="3412841"/>
                  </a:lnTo>
                  <a:cubicBezTo>
                    <a:pt x="3037565" y="3289384"/>
                    <a:pt x="2835261" y="3239781"/>
                    <a:pt x="2638414" y="3298087"/>
                  </a:cubicBezTo>
                  <a:cubicBezTo>
                    <a:pt x="2441565" y="3356394"/>
                    <a:pt x="2298912" y="3508174"/>
                    <a:pt x="2248259" y="3688269"/>
                  </a:cubicBezTo>
                  <a:lnTo>
                    <a:pt x="2241976" y="3667061"/>
                  </a:lnTo>
                  <a:cubicBezTo>
                    <a:pt x="2177639" y="4226665"/>
                    <a:pt x="1702102" y="4660961"/>
                    <a:pt x="1125128" y="4660961"/>
                  </a:cubicBezTo>
                  <a:cubicBezTo>
                    <a:pt x="503737" y="4660962"/>
                    <a:pt x="1" y="4157225"/>
                    <a:pt x="0" y="3535834"/>
                  </a:cubicBezTo>
                  <a:cubicBezTo>
                    <a:pt x="1" y="2914444"/>
                    <a:pt x="503738" y="2410707"/>
                    <a:pt x="1125128" y="2410707"/>
                  </a:cubicBezTo>
                  <a:cubicBezTo>
                    <a:pt x="1472909" y="2410707"/>
                    <a:pt x="1783836" y="2568499"/>
                    <a:pt x="1990052" y="2816542"/>
                  </a:cubicBezTo>
                  <a:lnTo>
                    <a:pt x="1988134" y="2810066"/>
                  </a:lnTo>
                  <a:cubicBezTo>
                    <a:pt x="2128811" y="2935513"/>
                    <a:pt x="2332653" y="2986290"/>
                    <a:pt x="2530958" y="2927552"/>
                  </a:cubicBezTo>
                  <a:cubicBezTo>
                    <a:pt x="2717495" y="2872299"/>
                    <a:pt x="2855366" y="2733108"/>
                    <a:pt x="2911448" y="2565113"/>
                  </a:cubicBezTo>
                  <a:cubicBezTo>
                    <a:pt x="2915812" y="2464342"/>
                    <a:pt x="2932047" y="2366660"/>
                    <a:pt x="2960146" y="2273812"/>
                  </a:cubicBezTo>
                  <a:lnTo>
                    <a:pt x="2951844" y="2287282"/>
                  </a:lnTo>
                  <a:cubicBezTo>
                    <a:pt x="2936073" y="2129930"/>
                    <a:pt x="2830907" y="1966908"/>
                    <a:pt x="2660644" y="1861956"/>
                  </a:cubicBezTo>
                  <a:cubicBezTo>
                    <a:pt x="2494214" y="1759367"/>
                    <a:pt x="2306164" y="1737275"/>
                    <a:pt x="2160027" y="1789658"/>
                  </a:cubicBezTo>
                  <a:cubicBezTo>
                    <a:pt x="1993565" y="1923238"/>
                    <a:pt x="1781778" y="2000789"/>
                    <a:pt x="1551879" y="2000788"/>
                  </a:cubicBezTo>
                  <a:cubicBezTo>
                    <a:pt x="999377" y="2000789"/>
                    <a:pt x="551485" y="1552896"/>
                    <a:pt x="551485" y="1000394"/>
                  </a:cubicBezTo>
                  <a:cubicBezTo>
                    <a:pt x="551486" y="447892"/>
                    <a:pt x="999377" y="0"/>
                    <a:pt x="1551879" y="0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outerShdw blurRad="50800" dist="1016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3" name="타원 82"/>
            <p:cNvSpPr/>
            <p:nvPr/>
          </p:nvSpPr>
          <p:spPr>
            <a:xfrm>
              <a:off x="16093857" y="993913"/>
              <a:ext cx="1311384" cy="131138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innerShdw blurRad="63500" dist="88900" dir="81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4" name="타원 83"/>
            <p:cNvSpPr/>
            <p:nvPr/>
          </p:nvSpPr>
          <p:spPr>
            <a:xfrm>
              <a:off x="11413104" y="982992"/>
              <a:ext cx="1562853" cy="156285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>
              <a:innerShdw blurRad="63500" dist="88900" dir="81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5" name="타원 84"/>
            <p:cNvSpPr/>
            <p:nvPr/>
          </p:nvSpPr>
          <p:spPr>
            <a:xfrm>
              <a:off x="16258832" y="4269325"/>
              <a:ext cx="1122824" cy="1122824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innerShdw blurRad="63500" dist="88900" dir="81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6" name="타원 85"/>
            <p:cNvSpPr/>
            <p:nvPr/>
          </p:nvSpPr>
          <p:spPr>
            <a:xfrm>
              <a:off x="10884245" y="3432740"/>
              <a:ext cx="1757716" cy="175771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>
              <a:innerShdw blurRad="63500" dist="88900" dir="81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87" name="타원 86"/>
            <p:cNvSpPr/>
            <p:nvPr/>
          </p:nvSpPr>
          <p:spPr>
            <a:xfrm>
              <a:off x="13797221" y="2394148"/>
              <a:ext cx="2016224" cy="2016224"/>
            </a:xfrm>
            <a:prstGeom prst="ellipse">
              <a:avLst/>
            </a:prstGeom>
            <a:solidFill>
              <a:srgbClr val="ECF0F1"/>
            </a:solidFill>
            <a:ln>
              <a:noFill/>
            </a:ln>
            <a:effectLst>
              <a:innerShdw blurRad="63500" dist="88900" dir="8100000">
                <a:schemeClr val="bg1"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3931936" y="3155712"/>
              <a:ext cx="1776402" cy="493096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 rot="5400000">
              <a:off x="11553970" y="1507937"/>
              <a:ext cx="1281120" cy="512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최상의 컨설팅 및</a:t>
              </a:r>
              <a:endParaRPr lang="en-US" altLang="ko-KR" sz="1200" b="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구현 서비스 제공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 rot="5400000">
              <a:off x="16242201" y="4456275"/>
              <a:ext cx="1156086" cy="748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최신</a:t>
              </a:r>
              <a:r>
                <a:rPr lang="en-US" altLang="ko-KR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IT  </a:t>
              </a:r>
              <a:r>
                <a:rPr lang="ko-KR" altLang="en-US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기술이 </a:t>
              </a:r>
              <a:endParaRPr lang="en-US" altLang="ko-KR" sz="1200" b="1" dirty="0" smtClean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sz="1200" b="1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적용된</a:t>
              </a:r>
              <a:endParaRPr lang="en-US" altLang="ko-KR" sz="1200" b="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솔루션 </a:t>
              </a:r>
              <a:r>
                <a:rPr lang="ko-KR" altLang="en-US" sz="1200" b="1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보유</a:t>
              </a:r>
              <a:endParaRPr lang="ko-KR" altLang="en-US" sz="1200" b="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5400000">
              <a:off x="10978273" y="3962784"/>
              <a:ext cx="1569660" cy="6976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국내 다수의 프로젝트</a:t>
              </a:r>
              <a:endParaRPr lang="en-US" altLang="ko-KR" sz="1200" b="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수행 경험과 </a:t>
              </a:r>
              <a:r>
                <a:rPr lang="en-US" altLang="ko-KR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/>
              </a:r>
              <a:br>
                <a:rPr lang="en-US" altLang="ko-KR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Know-how</a:t>
              </a:r>
              <a:endParaRPr lang="ko-KR" altLang="en-US" sz="1200" b="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5400000">
              <a:off x="16171506" y="1418772"/>
              <a:ext cx="11560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다수의 물류 </a:t>
              </a:r>
              <a:r>
                <a:rPr lang="en-US" altLang="ko-KR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IT</a:t>
              </a:r>
              <a:r>
                <a:rPr lang="ko-KR" altLang="en-US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/>
              </a:r>
              <a:br>
                <a:rPr lang="en-US" altLang="ko-KR" sz="1200" b="1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ko-KR" altLang="en-US" sz="1200" b="1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전문 </a:t>
              </a:r>
              <a:r>
                <a:rPr lang="ko-KR" altLang="en-US" sz="1200" b="1" dirty="0" err="1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인력보유</a:t>
              </a:r>
              <a:endParaRPr lang="ko-KR" altLang="en-US" sz="1200" b="1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26" name="그룹 125"/>
          <p:cNvGrpSpPr/>
          <p:nvPr/>
        </p:nvGrpSpPr>
        <p:grpSpPr>
          <a:xfrm>
            <a:off x="1630667" y="1065572"/>
            <a:ext cx="6652569" cy="1338466"/>
            <a:chOff x="1630667" y="1122722"/>
            <a:chExt cx="6652569" cy="1338466"/>
          </a:xfrm>
        </p:grpSpPr>
        <p:sp>
          <p:nvSpPr>
            <p:cNvPr id="127" name="모서리가 둥근 직사각형 126"/>
            <p:cNvSpPr/>
            <p:nvPr/>
          </p:nvSpPr>
          <p:spPr>
            <a:xfrm>
              <a:off x="3859430" y="1122722"/>
              <a:ext cx="4423806" cy="13384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모서리가 둥근 직사각형 127"/>
            <p:cNvSpPr/>
            <p:nvPr/>
          </p:nvSpPr>
          <p:spPr>
            <a:xfrm>
              <a:off x="1630667" y="1122722"/>
              <a:ext cx="4423806" cy="1338466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  <a:alpha val="3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29" name="그림 128"/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879" y="1451912"/>
            <a:ext cx="468911" cy="323302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2093661" y="1814866"/>
            <a:ext cx="1401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IT </a:t>
            </a:r>
            <a:r>
              <a:rPr lang="ko-KR" altLang="en-US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솔루션 </a:t>
            </a:r>
            <a:r>
              <a:rPr lang="en-US" altLang="ko-KR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컨설팅 </a:t>
            </a:r>
            <a:endParaRPr lang="ko-KR" altLang="en-US" sz="12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31" name="직선 연결선 130"/>
          <p:cNvCxnSpPr/>
          <p:nvPr/>
        </p:nvCxnSpPr>
        <p:spPr>
          <a:xfrm>
            <a:off x="2494820" y="1814866"/>
            <a:ext cx="59902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2" name="그림 131"/>
          <p:cNvPicPr>
            <a:picLocks noChangeAspect="1"/>
          </p:cNvPicPr>
          <p:nvPr/>
        </p:nvPicPr>
        <p:blipFill>
          <a:blip r:embed="rId8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95" y="1312278"/>
            <a:ext cx="500641" cy="500641"/>
          </a:xfrm>
          <a:prstGeom prst="rect">
            <a:avLst/>
          </a:prstGeom>
        </p:spPr>
      </p:pic>
      <p:sp>
        <p:nvSpPr>
          <p:cNvPr id="133" name="TextBox 132"/>
          <p:cNvSpPr txBox="1"/>
          <p:nvPr/>
        </p:nvSpPr>
        <p:spPr>
          <a:xfrm>
            <a:off x="6467530" y="1811719"/>
            <a:ext cx="152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물류 솔루션 </a:t>
            </a:r>
            <a:r>
              <a:rPr lang="en-US" altLang="ko-KR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컨설팅</a:t>
            </a:r>
            <a:endParaRPr lang="ko-KR" altLang="en-US" sz="12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34" name="그림 1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45" y="1202427"/>
            <a:ext cx="1216004" cy="337540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3752331" y="1614358"/>
            <a:ext cx="2420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물류</a:t>
            </a:r>
            <a:r>
              <a:rPr lang="en-US" altLang="ko-KR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/IT </a:t>
            </a:r>
            <a:r>
              <a:rPr lang="ko-KR" altLang="en-US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활동의 </a:t>
            </a:r>
            <a:r>
              <a:rPr lang="en-US" altLang="ko-KR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TMS, WMS,</a:t>
            </a:r>
            <a:r>
              <a:rPr lang="en-US" altLang="ko-KR" sz="12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MES </a:t>
            </a:r>
          </a:p>
          <a:p>
            <a:pPr algn="ctr"/>
            <a:r>
              <a:rPr lang="ko-KR" altLang="en-US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영역에서 고객의 가치를 위해 </a:t>
            </a:r>
            <a:endParaRPr lang="en-US" altLang="ko-KR" sz="1200" b="1" dirty="0" smtClean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algn="ctr"/>
            <a:r>
              <a:rPr lang="ko-KR" altLang="en-US" sz="12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끊임없이 혁신을 추구하는 기업</a:t>
            </a:r>
            <a:endParaRPr lang="ko-KR" altLang="en-US" sz="12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36" name="직선 연결선 135"/>
          <p:cNvCxnSpPr/>
          <p:nvPr/>
        </p:nvCxnSpPr>
        <p:spPr>
          <a:xfrm>
            <a:off x="6895910" y="1811719"/>
            <a:ext cx="59902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그룹 136">
            <a:extLst>
              <a:ext uri="{FF2B5EF4-FFF2-40B4-BE49-F238E27FC236}">
                <a16:creationId xmlns:a16="http://schemas.microsoft.com/office/drawing/2014/main" xmlns="" id="{9DAF4C9C-BDEA-4692-B30C-F2B92049FDCA}"/>
              </a:ext>
            </a:extLst>
          </p:cNvPr>
          <p:cNvGrpSpPr/>
          <p:nvPr/>
        </p:nvGrpSpPr>
        <p:grpSpPr>
          <a:xfrm>
            <a:off x="1243383" y="2528265"/>
            <a:ext cx="7427645" cy="850727"/>
            <a:chOff x="666720" y="2875768"/>
            <a:chExt cx="8572560" cy="1000132"/>
          </a:xfrm>
        </p:grpSpPr>
        <p:sp>
          <p:nvSpPr>
            <p:cNvPr id="138" name="모서리가 둥근 직사각형 11">
              <a:extLst>
                <a:ext uri="{FF2B5EF4-FFF2-40B4-BE49-F238E27FC236}">
                  <a16:creationId xmlns:a16="http://schemas.microsoft.com/office/drawing/2014/main" xmlns="" id="{54BFE572-7A1E-4318-9252-AE11C92EE021}"/>
                </a:ext>
              </a:extLst>
            </p:cNvPr>
            <p:cNvSpPr/>
            <p:nvPr/>
          </p:nvSpPr>
          <p:spPr>
            <a:xfrm>
              <a:off x="2881298" y="2902087"/>
              <a:ext cx="2071702" cy="947494"/>
            </a:xfrm>
            <a:prstGeom prst="roundRect">
              <a:avLst>
                <a:gd name="adj" fmla="val 11956"/>
              </a:avLst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A69B90"/>
              </a:solidFill>
              <a:prstDash val="soli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ight"/>
              <a:lightRig rig="threePt" dir="t"/>
            </a:scene3d>
            <a:sp3d>
              <a:bevelT/>
            </a:sp3d>
          </p:spPr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최신</a:t>
              </a:r>
              <a:r>
                <a:rPr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IT  </a:t>
              </a:r>
              <a:r>
                <a:rPr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기술이 적용된</a:t>
              </a:r>
              <a:endParaRPr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솔루션 </a:t>
              </a:r>
              <a:r>
                <a:rPr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보유</a:t>
              </a:r>
            </a:p>
          </p:txBody>
        </p:sp>
        <p:sp>
          <p:nvSpPr>
            <p:cNvPr id="139" name="모서리가 둥근 직사각형 12">
              <a:extLst>
                <a:ext uri="{FF2B5EF4-FFF2-40B4-BE49-F238E27FC236}">
                  <a16:creationId xmlns:a16="http://schemas.microsoft.com/office/drawing/2014/main" xmlns="" id="{FF515B81-8CEE-4F74-A306-57D6168BBF9A}"/>
                </a:ext>
              </a:extLst>
            </p:cNvPr>
            <p:cNvSpPr/>
            <p:nvPr/>
          </p:nvSpPr>
          <p:spPr>
            <a:xfrm flipH="1">
              <a:off x="4953000" y="2902087"/>
              <a:ext cx="2071702" cy="947494"/>
            </a:xfrm>
            <a:prstGeom prst="roundRect">
              <a:avLst>
                <a:gd name="adj" fmla="val 9416"/>
              </a:avLst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A69B90"/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Left"/>
              <a:lightRig rig="threePt" dir="t"/>
            </a:scene3d>
            <a:sp3d>
              <a:bevelT/>
            </a:sp3d>
          </p:spPr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국내 다수의 프로젝트</a:t>
              </a:r>
              <a:endParaRPr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수행 경험과 </a:t>
              </a:r>
              <a:r>
                <a:rPr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/>
              </a:r>
              <a:br>
                <a:rPr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</a:br>
              <a:r>
                <a:rPr lang="en-US" altLang="ko-KR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Know-how</a:t>
              </a:r>
              <a:endParaRPr lang="ko-KR" altLang="en-US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0" name="모서리가 둥근 직사각형 13">
              <a:extLst>
                <a:ext uri="{FF2B5EF4-FFF2-40B4-BE49-F238E27FC236}">
                  <a16:creationId xmlns:a16="http://schemas.microsoft.com/office/drawing/2014/main" xmlns="" id="{1118108F-876E-47DE-9444-66E561563399}"/>
                </a:ext>
              </a:extLst>
            </p:cNvPr>
            <p:cNvSpPr/>
            <p:nvPr/>
          </p:nvSpPr>
          <p:spPr>
            <a:xfrm>
              <a:off x="666720" y="2875768"/>
              <a:ext cx="2143140" cy="1000132"/>
            </a:xfrm>
            <a:prstGeom prst="roundRect">
              <a:avLst>
                <a:gd name="adj" fmla="val 11644"/>
              </a:avLst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A69B90"/>
              </a:solidFill>
              <a:prstDash val="solid"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perspectiveRight"/>
              <a:lightRig rig="threePt" dir="t"/>
            </a:scene3d>
            <a:sp3d>
              <a:bevelT/>
            </a:sp3d>
          </p:spPr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최상의 컨설팅 및</a:t>
              </a:r>
              <a:endParaRPr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구현 서비스 제공</a:t>
              </a:r>
            </a:p>
          </p:txBody>
        </p:sp>
        <p:sp>
          <p:nvSpPr>
            <p:cNvPr id="141" name="모서리가 둥근 직사각형 14">
              <a:extLst>
                <a:ext uri="{FF2B5EF4-FFF2-40B4-BE49-F238E27FC236}">
                  <a16:creationId xmlns:a16="http://schemas.microsoft.com/office/drawing/2014/main" xmlns="" id="{3A45F10F-1D26-4CA9-B3D5-34D843B358CC}"/>
                </a:ext>
              </a:extLst>
            </p:cNvPr>
            <p:cNvSpPr/>
            <p:nvPr/>
          </p:nvSpPr>
          <p:spPr>
            <a:xfrm flipH="1">
              <a:off x="7096140" y="2875768"/>
              <a:ext cx="2143140" cy="1000132"/>
            </a:xfrm>
            <a:prstGeom prst="roundRect">
              <a:avLst>
                <a:gd name="adj" fmla="val 10842"/>
              </a:avLst>
            </a:prstGeom>
            <a:solidFill>
              <a:schemeClr val="bg1">
                <a:lumMod val="75000"/>
              </a:schemeClr>
            </a:solidFill>
            <a:ln w="28575" cap="flat" cmpd="sng" algn="ctr">
              <a:solidFill>
                <a:srgbClr val="A69B90"/>
              </a:solidFill>
              <a:prstDash val="solid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perspectiveLeft"/>
              <a:lightRig rig="threePt" dir="t"/>
            </a:scene3d>
            <a:sp3d>
              <a:bevelT/>
            </a:sp3d>
          </p:spPr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1200" kern="1200"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  <a:cs typeface="+mn-cs"/>
                </a:defRPr>
              </a:lvl9pPr>
            </a:lstStyle>
            <a:p>
              <a:pPr algn="ctr" fontAlgn="auto" latinLnBrk="0">
                <a:spcBef>
                  <a:spcPts val="400"/>
                </a:spcBef>
                <a:spcAft>
                  <a:spcPts val="0"/>
                </a:spcAft>
                <a:buNone/>
                <a:defRPr/>
              </a:pPr>
              <a:r>
                <a:rPr lang="ko-KR" altLang="en-US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다수의 물류 </a:t>
              </a:r>
              <a:r>
                <a:rPr lang="en-US" altLang="ko-KR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IT</a:t>
              </a:r>
              <a:r>
                <a:rPr lang="ko-KR" altLang="en-US" dirty="0" smtClean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dirty="0">
                  <a:ln>
                    <a:solidFill>
                      <a:srgbClr val="FFFFFF">
                        <a:alpha val="0"/>
                      </a:srgb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전문 인력보유</a:t>
              </a:r>
              <a:endParaRPr lang="en-US" altLang="ko-KR" dirty="0">
                <a:ln>
                  <a:solidFill>
                    <a:srgbClr val="FFFFFF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23022" y="3605352"/>
            <a:ext cx="3836193" cy="2779205"/>
            <a:chOff x="323022" y="3605352"/>
            <a:chExt cx="3836193" cy="2779205"/>
          </a:xfrm>
        </p:grpSpPr>
        <p:cxnSp>
          <p:nvCxnSpPr>
            <p:cNvPr id="142" name="직선 연결선 141"/>
            <p:cNvCxnSpPr/>
            <p:nvPr/>
          </p:nvCxnSpPr>
          <p:spPr>
            <a:xfrm>
              <a:off x="323022" y="4016526"/>
              <a:ext cx="37618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" name="TextBox 142"/>
            <p:cNvSpPr txBox="1"/>
            <p:nvPr/>
          </p:nvSpPr>
          <p:spPr>
            <a:xfrm>
              <a:off x="323022" y="3708749"/>
              <a:ext cx="857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회사개요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44" name="그림 143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8829" y="3605352"/>
              <a:ext cx="480386" cy="480386"/>
            </a:xfrm>
            <a:prstGeom prst="rect">
              <a:avLst/>
            </a:prstGeom>
          </p:spPr>
        </p:pic>
        <p:sp>
          <p:nvSpPr>
            <p:cNvPr id="145" name="TextBox 144"/>
            <p:cNvSpPr txBox="1"/>
            <p:nvPr/>
          </p:nvSpPr>
          <p:spPr>
            <a:xfrm>
              <a:off x="323022" y="4130825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회사명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1350236" y="4124217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주식회사 </a:t>
              </a:r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씨엘아이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코리아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323022" y="4445998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대표이사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350236" y="4439389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임  진  필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323022" y="4761171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본사소재지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1350236" y="4754561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서울시 강남구 </a:t>
              </a:r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테헤란로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88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길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22, 5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층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327532" y="5076344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본사연락처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354746" y="5069733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 : 070-4827-3047</a:t>
              </a: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327532" y="5391517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업태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354746" y="5384905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출판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영상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, 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방송통신 및 정보서비스업</a:t>
              </a:r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327532" y="5706690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종목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354746" y="5700077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응용 소프트웨어 개발 및 </a:t>
              </a:r>
              <a:r>
                <a:rPr lang="ko-KR" altLang="en-US" sz="11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공급업</a:t>
              </a:r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327532" y="6021861"/>
              <a:ext cx="102721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Website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354746" y="6015250"/>
              <a:ext cx="273465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www.clikorea.com</a:t>
              </a:r>
            </a:p>
          </p:txBody>
        </p:sp>
        <p:cxnSp>
          <p:nvCxnSpPr>
            <p:cNvPr id="159" name="직선 연결선 158"/>
            <p:cNvCxnSpPr/>
            <p:nvPr/>
          </p:nvCxnSpPr>
          <p:spPr>
            <a:xfrm>
              <a:off x="323022" y="6384557"/>
              <a:ext cx="3761868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0" name="직선 연결선 159"/>
          <p:cNvCxnSpPr/>
          <p:nvPr/>
        </p:nvCxnSpPr>
        <p:spPr>
          <a:xfrm>
            <a:off x="7215262" y="4016526"/>
            <a:ext cx="247567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직선 연결선 160"/>
          <p:cNvCxnSpPr/>
          <p:nvPr/>
        </p:nvCxnSpPr>
        <p:spPr>
          <a:xfrm>
            <a:off x="7215262" y="6375765"/>
            <a:ext cx="247567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직선 연결선 161"/>
          <p:cNvCxnSpPr/>
          <p:nvPr/>
        </p:nvCxnSpPr>
        <p:spPr>
          <a:xfrm>
            <a:off x="4642636" y="4016526"/>
            <a:ext cx="247567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직선 연결선 162"/>
          <p:cNvCxnSpPr/>
          <p:nvPr/>
        </p:nvCxnSpPr>
        <p:spPr>
          <a:xfrm>
            <a:off x="4642636" y="6384557"/>
            <a:ext cx="2475672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4663620" y="3706811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주요연혁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65" name="그림 164"/>
          <p:cNvPicPr>
            <a:picLocks noChangeAspect="1"/>
          </p:cNvPicPr>
          <p:nvPr/>
        </p:nvPicPr>
        <p:blipFill>
          <a:blip r:embed="rId9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55" y="3693088"/>
            <a:ext cx="379214" cy="298858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4565722" y="407198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5021035" y="4071983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 법인 설립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4565722" y="4331984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021035" y="4331987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솔루션 및 </a:t>
            </a:r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SI 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사업 개시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4567005" y="4941211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022318" y="4855754"/>
            <a:ext cx="21061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네트워크 </a:t>
            </a:r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TMS(POLCA)</a:t>
            </a:r>
          </a:p>
          <a:p>
            <a:pPr algn="ctr"/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4565722" y="5285032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021035" y="5285035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유진 초저온 </a:t>
            </a:r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4565722" y="5545036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5021035" y="5545039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spc="-6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롯데슈퍼 자동화 창고 시스템 구축</a:t>
            </a:r>
            <a:endParaRPr lang="ko-KR" altLang="en-US" sz="1100" b="1" spc="-6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4565722" y="580504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021035" y="5805043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GTO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엔진 저작권 등록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4569614" y="6065044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5024927" y="6065047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인터지스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 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2" name="TextBox 181"/>
          <p:cNvSpPr txBox="1"/>
          <p:nvPr/>
        </p:nvSpPr>
        <p:spPr>
          <a:xfrm>
            <a:off x="7118308" y="432695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7582167" y="4326953"/>
            <a:ext cx="21754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 </a:t>
            </a:r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BPO 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통합물류시스템 구축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7118646" y="457374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582505" y="4573743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로지스플랫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WMS 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7118308" y="482053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7582167" y="4820533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S&amp;IT 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파트너십 계약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7118308" y="506732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89" name="TextBox 188"/>
          <p:cNvSpPr txBox="1"/>
          <p:nvPr/>
        </p:nvSpPr>
        <p:spPr>
          <a:xfrm>
            <a:off x="7582167" y="5067323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베트남 사업 진출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7118308" y="531411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2020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7582167" y="5314113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태은물류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 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7118308" y="556090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2020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7582167" y="5560903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spc="-60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줌마</a:t>
            </a:r>
            <a:r>
              <a:rPr lang="en-US" altLang="ko-KR" sz="1100" b="1" spc="-6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b="1" spc="-60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홈픽</a:t>
            </a:r>
            <a:r>
              <a:rPr lang="en-US" altLang="ko-KR" sz="1100" b="1" spc="-6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100" b="1" spc="-6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배송배차시스템 구축</a:t>
            </a:r>
            <a:endParaRPr lang="ko-KR" altLang="en-US" sz="1100" b="1" spc="-6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4" name="TextBox 193"/>
          <p:cNvSpPr txBox="1"/>
          <p:nvPr/>
        </p:nvSpPr>
        <p:spPr>
          <a:xfrm>
            <a:off x="7118308" y="580769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2020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5" name="TextBox 194"/>
          <p:cNvSpPr txBox="1"/>
          <p:nvPr/>
        </p:nvSpPr>
        <p:spPr>
          <a:xfrm>
            <a:off x="7582167" y="5807693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GTO</a:t>
            </a:r>
            <a:r>
              <a: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엔진 저작권 등록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7114754" y="6054480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2020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7" name="TextBox 196"/>
          <p:cNvSpPr txBox="1"/>
          <p:nvPr/>
        </p:nvSpPr>
        <p:spPr>
          <a:xfrm>
            <a:off x="7578613" y="6054483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기업 </a:t>
            </a:r>
            <a:r>
              <a:rPr lang="ko-KR" altLang="en-US" sz="11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기술등급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T-5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111750" y="4074578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567063" y="4074581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한국통운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WMS 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4565722" y="4576687"/>
            <a:ext cx="55320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5021035" y="4576690"/>
            <a:ext cx="2106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MES </a:t>
            </a:r>
            <a:r>
              <a:rPr lang="ko-KR" altLang="en-US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시스템 구축사업 개시</a:t>
            </a:r>
            <a:endParaRPr lang="ko-KR" altLang="en-US" sz="11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28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9213" y="34183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4385" y="495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29213" y="86518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75700" y="1172957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78" y="76750"/>
            <a:ext cx="2700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II. CLI Korea </a:t>
            </a:r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조직도</a:t>
            </a:r>
            <a:endParaRPr lang="ko-KR" altLang="en-US" sz="2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22" y="539356"/>
            <a:ext cx="761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조직도</a:t>
            </a:r>
            <a:endParaRPr lang="ko-KR" altLang="en-US" sz="16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1861818" y="4466869"/>
            <a:ext cx="2627698" cy="1923333"/>
            <a:chOff x="328478" y="4476749"/>
            <a:chExt cx="2627698" cy="1923333"/>
          </a:xfrm>
        </p:grpSpPr>
        <p:cxnSp>
          <p:nvCxnSpPr>
            <p:cNvPr id="191" name="직선 연결선 190"/>
            <p:cNvCxnSpPr/>
            <p:nvPr/>
          </p:nvCxnSpPr>
          <p:spPr>
            <a:xfrm>
              <a:off x="452119" y="4803576"/>
              <a:ext cx="201612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191"/>
            <p:cNvSpPr txBox="1"/>
            <p:nvPr/>
          </p:nvSpPr>
          <p:spPr>
            <a:xfrm>
              <a:off x="385629" y="4476749"/>
              <a:ext cx="167065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CLI </a:t>
              </a:r>
              <a:r>
                <a:rPr lang="en-US" altLang="ko-KR" sz="14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korea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ko-KR" altLang="en-US" sz="14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인원현황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328479" y="4852048"/>
              <a:ext cx="12179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대표이사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1355693" y="4845439"/>
              <a:ext cx="16004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명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328478" y="5104356"/>
              <a:ext cx="121799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솔루션사업부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1355693" y="5097746"/>
              <a:ext cx="159572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명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332989" y="5356664"/>
              <a:ext cx="1213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R&amp;D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1360203" y="5350053"/>
              <a:ext cx="1591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명</a:t>
              </a:r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332989" y="5608972"/>
              <a:ext cx="1213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영업지원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360203" y="5602360"/>
              <a:ext cx="1591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dirty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명</a:t>
              </a:r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332989" y="5861280"/>
              <a:ext cx="121348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경영지원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1360203" y="5854667"/>
              <a:ext cx="1591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b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명</a:t>
              </a:r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332988" y="6113586"/>
              <a:ext cx="12134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계</a:t>
              </a:r>
              <a:endParaRPr lang="ko-KR" altLang="en-US" sz="11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1360203" y="6106975"/>
              <a:ext cx="159121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총 </a:t>
              </a:r>
              <a:r>
                <a:rPr lang="en-US" altLang="ko-KR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11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명</a:t>
              </a:r>
              <a:endParaRPr lang="en-US" altLang="ko-KR" sz="11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208" name="직선 연결선 207"/>
            <p:cNvCxnSpPr/>
            <p:nvPr/>
          </p:nvCxnSpPr>
          <p:spPr>
            <a:xfrm>
              <a:off x="452119" y="6400082"/>
              <a:ext cx="201612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715" y="785677"/>
            <a:ext cx="7174777" cy="5085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7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29213" y="34183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4385" y="495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78" y="76750"/>
            <a:ext cx="26645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III. </a:t>
            </a:r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인증 및 </a:t>
            </a:r>
            <a:r>
              <a:rPr lang="ko-KR" altLang="en-US" sz="2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제휴현황</a:t>
            </a:r>
            <a:endParaRPr lang="ko-KR" altLang="en-US" sz="2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22" y="539356"/>
            <a:ext cx="232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인증 및 </a:t>
            </a:r>
            <a:r>
              <a:rPr lang="ko-KR" altLang="en-US" sz="16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제휴현황</a:t>
            </a:r>
            <a:endParaRPr lang="en-US" altLang="ko-KR" sz="1600" b="1" dirty="0" smtClean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6"/>
          <a:stretch/>
        </p:blipFill>
        <p:spPr>
          <a:xfrm>
            <a:off x="0" y="1041983"/>
            <a:ext cx="5109518" cy="5673142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370888" y="963972"/>
            <a:ext cx="1170010" cy="166311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1" name="직선 화살표 연결선 90"/>
          <p:cNvCxnSpPr/>
          <p:nvPr/>
        </p:nvCxnSpPr>
        <p:spPr>
          <a:xfrm flipV="1">
            <a:off x="4105275" y="1905000"/>
            <a:ext cx="1924050" cy="1638304"/>
          </a:xfrm>
          <a:prstGeom prst="straightConnector1">
            <a:avLst/>
          </a:prstGeom>
          <a:ln w="28575">
            <a:solidFill>
              <a:srgbClr val="9E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그룹 33"/>
          <p:cNvGrpSpPr/>
          <p:nvPr/>
        </p:nvGrpSpPr>
        <p:grpSpPr>
          <a:xfrm>
            <a:off x="5757047" y="1365906"/>
            <a:ext cx="2623187" cy="945494"/>
            <a:chOff x="5757047" y="1365906"/>
            <a:chExt cx="2623187" cy="945494"/>
          </a:xfrm>
        </p:grpSpPr>
        <p:sp>
          <p:nvSpPr>
            <p:cNvPr id="30" name="모서리가 둥근 직사각형 29"/>
            <p:cNvSpPr/>
            <p:nvPr/>
          </p:nvSpPr>
          <p:spPr>
            <a:xfrm>
              <a:off x="6105525" y="1524000"/>
              <a:ext cx="1924050" cy="787400"/>
            </a:xfrm>
            <a:prstGeom prst="roundRect">
              <a:avLst/>
            </a:prstGeom>
            <a:solidFill>
              <a:srgbClr val="3D7D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모서리가 둥근 직사각형 28"/>
            <p:cNvSpPr/>
            <p:nvPr/>
          </p:nvSpPr>
          <p:spPr>
            <a:xfrm>
              <a:off x="6467475" y="1365906"/>
              <a:ext cx="1206516" cy="3385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6469815" y="1365906"/>
              <a:ext cx="1204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저작권 등록</a:t>
              </a:r>
              <a:endParaRPr lang="ko-KR" altLang="en-US" sz="16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5757047" y="1704460"/>
              <a:ext cx="26231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2020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endPara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GTO 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엔진 저작권 등록</a:t>
              </a:r>
              <a:endPara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15" name="직사각형 114"/>
          <p:cNvSpPr/>
          <p:nvPr/>
        </p:nvSpPr>
        <p:spPr>
          <a:xfrm>
            <a:off x="8370888" y="3015927"/>
            <a:ext cx="1170010" cy="1663117"/>
          </a:xfrm>
          <a:prstGeom prst="rect">
            <a:avLst/>
          </a:prstGeom>
          <a:blipFill dpi="0" rotWithShape="1">
            <a:blip r:embed="rId5"/>
            <a:srcRect/>
            <a:stretch>
              <a:fillRect b="-1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직사각형 115"/>
          <p:cNvSpPr/>
          <p:nvPr/>
        </p:nvSpPr>
        <p:spPr>
          <a:xfrm>
            <a:off x="8370888" y="5067883"/>
            <a:ext cx="1170010" cy="1663117"/>
          </a:xfrm>
          <a:prstGeom prst="rect">
            <a:avLst/>
          </a:prstGeom>
          <a:blipFill dpi="0" rotWithShape="1">
            <a:blip r:embed="rId6"/>
            <a:srcRect/>
            <a:stretch>
              <a:fillRect b="-15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2" name="직선 화살표 연결선 121"/>
          <p:cNvCxnSpPr/>
          <p:nvPr/>
        </p:nvCxnSpPr>
        <p:spPr>
          <a:xfrm flipV="1">
            <a:off x="4148138" y="3847485"/>
            <a:ext cx="1860401" cy="600691"/>
          </a:xfrm>
          <a:prstGeom prst="straightConnector1">
            <a:avLst/>
          </a:prstGeom>
          <a:ln w="28575">
            <a:solidFill>
              <a:srgbClr val="9E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그룹 125"/>
          <p:cNvGrpSpPr/>
          <p:nvPr/>
        </p:nvGrpSpPr>
        <p:grpSpPr>
          <a:xfrm>
            <a:off x="5768487" y="3230113"/>
            <a:ext cx="2623187" cy="1125986"/>
            <a:chOff x="5757047" y="1365906"/>
            <a:chExt cx="2623187" cy="1125986"/>
          </a:xfrm>
        </p:grpSpPr>
        <p:sp>
          <p:nvSpPr>
            <p:cNvPr id="127" name="모서리가 둥근 직사각형 126"/>
            <p:cNvSpPr/>
            <p:nvPr/>
          </p:nvSpPr>
          <p:spPr>
            <a:xfrm>
              <a:off x="6105525" y="1523999"/>
              <a:ext cx="1924050" cy="967893"/>
            </a:xfrm>
            <a:prstGeom prst="roundRect">
              <a:avLst/>
            </a:prstGeom>
            <a:solidFill>
              <a:srgbClr val="3D7D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8" name="모서리가 둥근 직사각형 127"/>
            <p:cNvSpPr/>
            <p:nvPr/>
          </p:nvSpPr>
          <p:spPr>
            <a:xfrm>
              <a:off x="6467475" y="1365906"/>
              <a:ext cx="1206516" cy="3385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6469815" y="1365906"/>
              <a:ext cx="12041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6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전략적 제휴</a:t>
              </a:r>
              <a:endParaRPr lang="ko-KR" altLang="en-US" sz="16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5757047" y="1704460"/>
              <a:ext cx="262318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필리핀 솔루션 업체인</a:t>
              </a:r>
              <a:endPara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S&amp;IT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사와 전략적 제휴를</a:t>
              </a:r>
              <a:endPara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통한 해외영업 확대</a:t>
              </a:r>
              <a:endPara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31" name="그룹 130"/>
          <p:cNvGrpSpPr/>
          <p:nvPr/>
        </p:nvGrpSpPr>
        <p:grpSpPr>
          <a:xfrm>
            <a:off x="5768487" y="5334328"/>
            <a:ext cx="2623187" cy="1292661"/>
            <a:chOff x="5757047" y="1365906"/>
            <a:chExt cx="2623187" cy="1292661"/>
          </a:xfrm>
        </p:grpSpPr>
        <p:sp>
          <p:nvSpPr>
            <p:cNvPr id="132" name="모서리가 둥근 직사각형 131"/>
            <p:cNvSpPr/>
            <p:nvPr/>
          </p:nvSpPr>
          <p:spPr>
            <a:xfrm>
              <a:off x="6105525" y="1524000"/>
              <a:ext cx="1924050" cy="984578"/>
            </a:xfrm>
            <a:prstGeom prst="roundRect">
              <a:avLst/>
            </a:prstGeom>
            <a:solidFill>
              <a:srgbClr val="3D7DC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3" name="모서리가 둥근 직사각형 132"/>
            <p:cNvSpPr/>
            <p:nvPr/>
          </p:nvSpPr>
          <p:spPr>
            <a:xfrm>
              <a:off x="6467475" y="1365906"/>
              <a:ext cx="1206516" cy="338554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469815" y="1365906"/>
              <a:ext cx="11927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R&amp;D</a:t>
              </a:r>
              <a:r>
                <a:rPr lang="ko-KR" altLang="en-US" sz="16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센터</a:t>
              </a:r>
              <a:endParaRPr lang="ko-KR" altLang="en-US" sz="16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5757047" y="1704460"/>
              <a:ext cx="26231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2019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</a:t>
              </a:r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10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월 </a:t>
              </a:r>
              <a:endPara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베트남 </a:t>
              </a:r>
              <a:r>
                <a:rPr lang="ko-KR" altLang="en-US" sz="14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호치민시에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endPara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R&amp;D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센터 설립</a:t>
              </a:r>
              <a:endPara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  <a:p>
              <a:pPr algn="ctr"/>
              <a:endPara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cxnSp>
        <p:nvCxnSpPr>
          <p:cNvPr id="144" name="직선 화살표 연결선 143"/>
          <p:cNvCxnSpPr/>
          <p:nvPr/>
        </p:nvCxnSpPr>
        <p:spPr>
          <a:xfrm>
            <a:off x="3632200" y="4387261"/>
            <a:ext cx="2397125" cy="1498861"/>
          </a:xfrm>
          <a:prstGeom prst="straightConnector1">
            <a:avLst/>
          </a:prstGeom>
          <a:ln w="28575">
            <a:solidFill>
              <a:srgbClr val="9E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75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타원 131"/>
          <p:cNvSpPr/>
          <p:nvPr/>
        </p:nvSpPr>
        <p:spPr>
          <a:xfrm>
            <a:off x="230703" y="3510309"/>
            <a:ext cx="554876" cy="678429"/>
          </a:xfrm>
          <a:prstGeom prst="ellipse">
            <a:avLst/>
          </a:prstGeom>
          <a:effectLst>
            <a:outerShdw blurRad="177800" dist="152400" dir="16200000" sx="105000" sy="10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2593730"/>
            <a:ext cx="9345973" cy="2497015"/>
          </a:xfrm>
          <a:prstGeom prst="rect">
            <a:avLst/>
          </a:prstGeom>
        </p:spPr>
      </p:pic>
      <p:sp>
        <p:nvSpPr>
          <p:cNvPr id="128" name="타원 127"/>
          <p:cNvSpPr/>
          <p:nvPr/>
        </p:nvSpPr>
        <p:spPr>
          <a:xfrm>
            <a:off x="6950258" y="3523789"/>
            <a:ext cx="612842" cy="678429"/>
          </a:xfrm>
          <a:prstGeom prst="ellipse">
            <a:avLst/>
          </a:prstGeom>
          <a:effectLst>
            <a:outerShdw blurRad="177800" dist="152400" dir="16200000" sx="105000" sy="10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타원 128"/>
          <p:cNvSpPr/>
          <p:nvPr/>
        </p:nvSpPr>
        <p:spPr>
          <a:xfrm>
            <a:off x="6950257" y="3507898"/>
            <a:ext cx="612842" cy="678429"/>
          </a:xfrm>
          <a:prstGeom prst="ellipse">
            <a:avLst/>
          </a:prstGeom>
          <a:effectLst>
            <a:outerShdw blurRad="177800" dist="1524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타원 125"/>
          <p:cNvSpPr/>
          <p:nvPr/>
        </p:nvSpPr>
        <p:spPr>
          <a:xfrm>
            <a:off x="2400741" y="3509889"/>
            <a:ext cx="593920" cy="678429"/>
          </a:xfrm>
          <a:prstGeom prst="ellipse">
            <a:avLst/>
          </a:prstGeom>
          <a:effectLst>
            <a:outerShdw blurRad="177800" dist="152400" dir="16200000" sx="105000" sy="10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타원 126"/>
          <p:cNvSpPr/>
          <p:nvPr/>
        </p:nvSpPr>
        <p:spPr>
          <a:xfrm>
            <a:off x="2400740" y="3493998"/>
            <a:ext cx="593920" cy="678429"/>
          </a:xfrm>
          <a:prstGeom prst="ellipse">
            <a:avLst/>
          </a:prstGeom>
          <a:effectLst>
            <a:outerShdw blurRad="177800" dist="1524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78" y="76750"/>
            <a:ext cx="350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IV. CLI Korea </a:t>
            </a:r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사업수행실적</a:t>
            </a:r>
            <a:endParaRPr lang="ko-KR" altLang="en-US" sz="2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22" y="539356"/>
            <a:ext cx="232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수행실적</a:t>
            </a:r>
            <a:endParaRPr lang="en-US" altLang="ko-KR" sz="1600" b="1" dirty="0" smtClean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0406179" y="2733447"/>
            <a:ext cx="7187280" cy="1919516"/>
            <a:chOff x="481186" y="2467597"/>
            <a:chExt cx="7187280" cy="1919516"/>
          </a:xfrm>
        </p:grpSpPr>
        <p:sp>
          <p:nvSpPr>
            <p:cNvPr id="38" name="자유형 37"/>
            <p:cNvSpPr/>
            <p:nvPr/>
          </p:nvSpPr>
          <p:spPr>
            <a:xfrm rot="10800000">
              <a:off x="481186" y="2467597"/>
              <a:ext cx="1968911" cy="961403"/>
            </a:xfrm>
            <a:custGeom>
              <a:avLst/>
              <a:gdLst>
                <a:gd name="connsiteX0" fmla="*/ 0 w 1968911"/>
                <a:gd name="connsiteY0" fmla="*/ 0 h 961403"/>
                <a:gd name="connsiteX1" fmla="*/ 228598 w 1968911"/>
                <a:gd name="connsiteY1" fmla="*/ 0 h 961403"/>
                <a:gd name="connsiteX2" fmla="*/ 241422 w 1968911"/>
                <a:gd name="connsiteY2" fmla="*/ 127215 h 961403"/>
                <a:gd name="connsiteX3" fmla="*/ 984454 w 1968911"/>
                <a:gd name="connsiteY3" fmla="*/ 732804 h 961403"/>
                <a:gd name="connsiteX4" fmla="*/ 1727486 w 1968911"/>
                <a:gd name="connsiteY4" fmla="*/ 127215 h 961403"/>
                <a:gd name="connsiteX5" fmla="*/ 1740311 w 1968911"/>
                <a:gd name="connsiteY5" fmla="*/ 0 h 961403"/>
                <a:gd name="connsiteX6" fmla="*/ 1968911 w 1968911"/>
                <a:gd name="connsiteY6" fmla="*/ 0 h 961403"/>
                <a:gd name="connsiteX7" fmla="*/ 1951442 w 1968911"/>
                <a:gd name="connsiteY7" fmla="*/ 173286 h 961403"/>
                <a:gd name="connsiteX8" fmla="*/ 984455 w 1968911"/>
                <a:gd name="connsiteY8" fmla="*/ 961403 h 961403"/>
                <a:gd name="connsiteX9" fmla="*/ 17468 w 1968911"/>
                <a:gd name="connsiteY9" fmla="*/ 173286 h 9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911" h="961403">
                  <a:moveTo>
                    <a:pt x="0" y="0"/>
                  </a:moveTo>
                  <a:lnTo>
                    <a:pt x="228598" y="0"/>
                  </a:lnTo>
                  <a:lnTo>
                    <a:pt x="241422" y="127215"/>
                  </a:lnTo>
                  <a:cubicBezTo>
                    <a:pt x="312144" y="472824"/>
                    <a:pt x="617939" y="732804"/>
                    <a:pt x="984454" y="732804"/>
                  </a:cubicBezTo>
                  <a:cubicBezTo>
                    <a:pt x="1350970" y="732804"/>
                    <a:pt x="1656764" y="472824"/>
                    <a:pt x="1727486" y="127215"/>
                  </a:cubicBezTo>
                  <a:lnTo>
                    <a:pt x="1740311" y="0"/>
                  </a:lnTo>
                  <a:lnTo>
                    <a:pt x="1968911" y="0"/>
                  </a:lnTo>
                  <a:lnTo>
                    <a:pt x="1951442" y="173286"/>
                  </a:lnTo>
                  <a:cubicBezTo>
                    <a:pt x="1859404" y="623064"/>
                    <a:pt x="1461441" y="961403"/>
                    <a:pt x="984455" y="961403"/>
                  </a:cubicBezTo>
                  <a:cubicBezTo>
                    <a:pt x="507469" y="961403"/>
                    <a:pt x="109506" y="623064"/>
                    <a:pt x="17468" y="1732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자유형 38"/>
            <p:cNvSpPr/>
            <p:nvPr/>
          </p:nvSpPr>
          <p:spPr>
            <a:xfrm>
              <a:off x="2220442" y="3425710"/>
              <a:ext cx="1968911" cy="961403"/>
            </a:xfrm>
            <a:custGeom>
              <a:avLst/>
              <a:gdLst>
                <a:gd name="connsiteX0" fmla="*/ 0 w 1968911"/>
                <a:gd name="connsiteY0" fmla="*/ 0 h 961403"/>
                <a:gd name="connsiteX1" fmla="*/ 228598 w 1968911"/>
                <a:gd name="connsiteY1" fmla="*/ 0 h 961403"/>
                <a:gd name="connsiteX2" fmla="*/ 241422 w 1968911"/>
                <a:gd name="connsiteY2" fmla="*/ 127215 h 961403"/>
                <a:gd name="connsiteX3" fmla="*/ 984454 w 1968911"/>
                <a:gd name="connsiteY3" fmla="*/ 732804 h 961403"/>
                <a:gd name="connsiteX4" fmla="*/ 1727486 w 1968911"/>
                <a:gd name="connsiteY4" fmla="*/ 127215 h 961403"/>
                <a:gd name="connsiteX5" fmla="*/ 1740311 w 1968911"/>
                <a:gd name="connsiteY5" fmla="*/ 0 h 961403"/>
                <a:gd name="connsiteX6" fmla="*/ 1968911 w 1968911"/>
                <a:gd name="connsiteY6" fmla="*/ 0 h 961403"/>
                <a:gd name="connsiteX7" fmla="*/ 1951442 w 1968911"/>
                <a:gd name="connsiteY7" fmla="*/ 173286 h 961403"/>
                <a:gd name="connsiteX8" fmla="*/ 984455 w 1968911"/>
                <a:gd name="connsiteY8" fmla="*/ 961403 h 961403"/>
                <a:gd name="connsiteX9" fmla="*/ 17468 w 1968911"/>
                <a:gd name="connsiteY9" fmla="*/ 173286 h 9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911" h="961403">
                  <a:moveTo>
                    <a:pt x="0" y="0"/>
                  </a:moveTo>
                  <a:lnTo>
                    <a:pt x="228598" y="0"/>
                  </a:lnTo>
                  <a:lnTo>
                    <a:pt x="241422" y="127215"/>
                  </a:lnTo>
                  <a:cubicBezTo>
                    <a:pt x="312144" y="472824"/>
                    <a:pt x="617939" y="732804"/>
                    <a:pt x="984454" y="732804"/>
                  </a:cubicBezTo>
                  <a:cubicBezTo>
                    <a:pt x="1350970" y="732804"/>
                    <a:pt x="1656765" y="472824"/>
                    <a:pt x="1727486" y="127215"/>
                  </a:cubicBezTo>
                  <a:lnTo>
                    <a:pt x="1740311" y="0"/>
                  </a:lnTo>
                  <a:lnTo>
                    <a:pt x="1968911" y="0"/>
                  </a:lnTo>
                  <a:lnTo>
                    <a:pt x="1951442" y="173286"/>
                  </a:lnTo>
                  <a:cubicBezTo>
                    <a:pt x="1859404" y="623064"/>
                    <a:pt x="1461441" y="961403"/>
                    <a:pt x="984455" y="961403"/>
                  </a:cubicBezTo>
                  <a:cubicBezTo>
                    <a:pt x="507469" y="961403"/>
                    <a:pt x="109506" y="623064"/>
                    <a:pt x="17468" y="1732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 rot="10800000">
              <a:off x="3960313" y="2479262"/>
              <a:ext cx="1968282" cy="958284"/>
            </a:xfrm>
            <a:custGeom>
              <a:avLst/>
              <a:gdLst>
                <a:gd name="connsiteX0" fmla="*/ 0 w 1968282"/>
                <a:gd name="connsiteY0" fmla="*/ 0 h 958284"/>
                <a:gd name="connsiteX1" fmla="*/ 228598 w 1968282"/>
                <a:gd name="connsiteY1" fmla="*/ 0 h 958284"/>
                <a:gd name="connsiteX2" fmla="*/ 241108 w 1968282"/>
                <a:gd name="connsiteY2" fmla="*/ 124096 h 958284"/>
                <a:gd name="connsiteX3" fmla="*/ 984140 w 1968282"/>
                <a:gd name="connsiteY3" fmla="*/ 729685 h 958284"/>
                <a:gd name="connsiteX4" fmla="*/ 1727172 w 1968282"/>
                <a:gd name="connsiteY4" fmla="*/ 124096 h 958284"/>
                <a:gd name="connsiteX5" fmla="*/ 1739682 w 1968282"/>
                <a:gd name="connsiteY5" fmla="*/ 0 h 958284"/>
                <a:gd name="connsiteX6" fmla="*/ 1968282 w 1968282"/>
                <a:gd name="connsiteY6" fmla="*/ 0 h 958284"/>
                <a:gd name="connsiteX7" fmla="*/ 1951128 w 1968282"/>
                <a:gd name="connsiteY7" fmla="*/ 170167 h 958284"/>
                <a:gd name="connsiteX8" fmla="*/ 984141 w 1968282"/>
                <a:gd name="connsiteY8" fmla="*/ 958284 h 958284"/>
                <a:gd name="connsiteX9" fmla="*/ 17155 w 1968282"/>
                <a:gd name="connsiteY9" fmla="*/ 170167 h 95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282" h="958284">
                  <a:moveTo>
                    <a:pt x="0" y="0"/>
                  </a:moveTo>
                  <a:lnTo>
                    <a:pt x="228598" y="0"/>
                  </a:lnTo>
                  <a:lnTo>
                    <a:pt x="241108" y="124096"/>
                  </a:lnTo>
                  <a:cubicBezTo>
                    <a:pt x="311830" y="469705"/>
                    <a:pt x="617625" y="729685"/>
                    <a:pt x="984140" y="729685"/>
                  </a:cubicBezTo>
                  <a:cubicBezTo>
                    <a:pt x="1350656" y="729685"/>
                    <a:pt x="1656451" y="469705"/>
                    <a:pt x="1727172" y="124096"/>
                  </a:cubicBezTo>
                  <a:lnTo>
                    <a:pt x="1739682" y="0"/>
                  </a:lnTo>
                  <a:lnTo>
                    <a:pt x="1968282" y="0"/>
                  </a:lnTo>
                  <a:lnTo>
                    <a:pt x="1951128" y="170167"/>
                  </a:lnTo>
                  <a:cubicBezTo>
                    <a:pt x="1859090" y="619945"/>
                    <a:pt x="1461127" y="958284"/>
                    <a:pt x="984141" y="958284"/>
                  </a:cubicBezTo>
                  <a:cubicBezTo>
                    <a:pt x="507155" y="958284"/>
                    <a:pt x="109192" y="619945"/>
                    <a:pt x="17155" y="1701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자유형 40"/>
            <p:cNvSpPr/>
            <p:nvPr/>
          </p:nvSpPr>
          <p:spPr>
            <a:xfrm>
              <a:off x="5700417" y="3425220"/>
              <a:ext cx="1968049" cy="957129"/>
            </a:xfrm>
            <a:custGeom>
              <a:avLst/>
              <a:gdLst>
                <a:gd name="connsiteX0" fmla="*/ 0 w 1968049"/>
                <a:gd name="connsiteY0" fmla="*/ 0 h 957129"/>
                <a:gd name="connsiteX1" fmla="*/ 228598 w 1968049"/>
                <a:gd name="connsiteY1" fmla="*/ 0 h 957129"/>
                <a:gd name="connsiteX2" fmla="*/ 240991 w 1968049"/>
                <a:gd name="connsiteY2" fmla="*/ 122941 h 957129"/>
                <a:gd name="connsiteX3" fmla="*/ 984023 w 1968049"/>
                <a:gd name="connsiteY3" fmla="*/ 728530 h 957129"/>
                <a:gd name="connsiteX4" fmla="*/ 1727055 w 1968049"/>
                <a:gd name="connsiteY4" fmla="*/ 122941 h 957129"/>
                <a:gd name="connsiteX5" fmla="*/ 1739449 w 1968049"/>
                <a:gd name="connsiteY5" fmla="*/ 0 h 957129"/>
                <a:gd name="connsiteX6" fmla="*/ 1968049 w 1968049"/>
                <a:gd name="connsiteY6" fmla="*/ 0 h 957129"/>
                <a:gd name="connsiteX7" fmla="*/ 1951011 w 1968049"/>
                <a:gd name="connsiteY7" fmla="*/ 169012 h 957129"/>
                <a:gd name="connsiteX8" fmla="*/ 984024 w 1968049"/>
                <a:gd name="connsiteY8" fmla="*/ 957129 h 957129"/>
                <a:gd name="connsiteX9" fmla="*/ 17037 w 1968049"/>
                <a:gd name="connsiteY9" fmla="*/ 169012 h 95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049" h="957129">
                  <a:moveTo>
                    <a:pt x="0" y="0"/>
                  </a:moveTo>
                  <a:lnTo>
                    <a:pt x="228598" y="0"/>
                  </a:lnTo>
                  <a:lnTo>
                    <a:pt x="240991" y="122941"/>
                  </a:lnTo>
                  <a:cubicBezTo>
                    <a:pt x="311713" y="468550"/>
                    <a:pt x="617508" y="728530"/>
                    <a:pt x="984023" y="728530"/>
                  </a:cubicBezTo>
                  <a:cubicBezTo>
                    <a:pt x="1350539" y="728530"/>
                    <a:pt x="1656333" y="468550"/>
                    <a:pt x="1727055" y="122941"/>
                  </a:cubicBezTo>
                  <a:lnTo>
                    <a:pt x="1739449" y="0"/>
                  </a:lnTo>
                  <a:lnTo>
                    <a:pt x="1968049" y="0"/>
                  </a:lnTo>
                  <a:lnTo>
                    <a:pt x="1951011" y="169012"/>
                  </a:lnTo>
                  <a:cubicBezTo>
                    <a:pt x="1858973" y="618790"/>
                    <a:pt x="1461010" y="957129"/>
                    <a:pt x="984024" y="957129"/>
                  </a:cubicBezTo>
                  <a:cubicBezTo>
                    <a:pt x="507038" y="957129"/>
                    <a:pt x="109075" y="618790"/>
                    <a:pt x="17037" y="1690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0129213" y="34183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174385" y="495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29213" y="86518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175700" y="1172957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32346" y="420474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5133975" y="5115569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5133975" y="5753118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145691" y="5193647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2017.10~2018.4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192108" y="5187039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롯데슈퍼 </a:t>
            </a:r>
            <a:r>
              <a:rPr lang="en-US" altLang="ko-KR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Autostore</a:t>
            </a:r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WMS 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315069" y="5193647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811091" y="5193647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B2C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145691" y="5433085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2017.4~2018.1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92108" y="5426477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</a:t>
            </a:r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네트웍스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통합운송관리 시스템 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315069" y="5433085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811091" y="5433085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B2C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89651" y="4811271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2017</a:t>
            </a:r>
            <a:r>
              <a:rPr lang="ko-KR" altLang="en-US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53994" y="3102564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3" name="직선 연결선 102"/>
          <p:cNvCxnSpPr/>
          <p:nvPr/>
        </p:nvCxnSpPr>
        <p:spPr>
          <a:xfrm>
            <a:off x="5117794" y="1175488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104109" y="1442502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2018.1~2018.5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150526" y="1435894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 </a:t>
            </a:r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네트웍스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통합운송시스템 안정화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7" name="직선 연결선 106"/>
          <p:cNvCxnSpPr/>
          <p:nvPr/>
        </p:nvCxnSpPr>
        <p:spPr>
          <a:xfrm>
            <a:off x="5117794" y="2374134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6273487" y="1442502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769509" y="1442502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B2B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129510" y="1245600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2018.3~2018.12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7175927" y="1238992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유진 초저온 통합물류시스템 </a:t>
            </a:r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 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298888" y="1245600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794910" y="1245600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B2B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173470" y="2383460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2018</a:t>
            </a:r>
            <a:r>
              <a:rPr lang="ko-KR" altLang="en-US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367994" y="42926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2019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37" name="직선 연결선 136"/>
          <p:cNvCxnSpPr/>
          <p:nvPr/>
        </p:nvCxnSpPr>
        <p:spPr>
          <a:xfrm>
            <a:off x="236660" y="5115569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/>
          <p:cNvSpPr txBox="1"/>
          <p:nvPr/>
        </p:nvSpPr>
        <p:spPr>
          <a:xfrm>
            <a:off x="248376" y="5124364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2019.10~2020.3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294793" y="5117756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로지스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플랫 </a:t>
            </a:r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WMS 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40" name="직선 연결선 139"/>
          <p:cNvCxnSpPr/>
          <p:nvPr/>
        </p:nvCxnSpPr>
        <p:spPr>
          <a:xfrm>
            <a:off x="236660" y="6619661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1417754" y="5124364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913776" y="5124364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B2C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48376" y="5362203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2019.10~2020.1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294793" y="5355595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SKN POLCA TMS 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고도화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1417754" y="5362203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1913776" y="5362203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B2C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202224" y="5600042"/>
            <a:ext cx="13012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2019.10~2019.12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2294793" y="5593434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스마트미터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현장 시험용 모바일 시스템 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301128" y="4811271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2019</a:t>
            </a:r>
            <a:r>
              <a:rPr lang="ko-KR" altLang="en-US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46917" y="5906380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2019.5~2019.7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293334" y="5899772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한국통운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WMS 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416295" y="5906380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WMS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1912317" y="5906380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B2B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246917" y="6144218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2019.3~2019.9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2293334" y="6137610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 글로벌 </a:t>
            </a:r>
            <a:r>
              <a:rPr lang="ko-KR" altLang="en-US" sz="1000" b="1" dirty="0" err="1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로지스틱스</a:t>
            </a:r>
            <a:r>
              <a: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BPO </a:t>
            </a:r>
            <a:r>
              <a: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플랫폼 구축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416295" y="6144218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1912317" y="6144218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B2B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1107711" y="3097352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2020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229048" y="1191247"/>
            <a:ext cx="4617647" cy="1499990"/>
            <a:chOff x="246632" y="1094535"/>
            <a:chExt cx="4617647" cy="1499990"/>
          </a:xfrm>
        </p:grpSpPr>
        <p:cxnSp>
          <p:nvCxnSpPr>
            <p:cNvPr id="172" name="직선 연결선 171"/>
            <p:cNvCxnSpPr/>
            <p:nvPr/>
          </p:nvCxnSpPr>
          <p:spPr>
            <a:xfrm>
              <a:off x="246632" y="1094535"/>
              <a:ext cx="453707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3" name="TextBox 172"/>
            <p:cNvSpPr txBox="1"/>
            <p:nvPr/>
          </p:nvSpPr>
          <p:spPr>
            <a:xfrm>
              <a:off x="258348" y="1166692"/>
              <a:ext cx="1255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2020.12~2021.1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4" name="TextBox 173"/>
            <p:cNvSpPr txBox="1"/>
            <p:nvPr/>
          </p:nvSpPr>
          <p:spPr>
            <a:xfrm>
              <a:off x="2304765" y="1160084"/>
              <a:ext cx="2559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공동주택 </a:t>
              </a:r>
              <a:r>
                <a:rPr lang="ko-KR" altLang="en-US" sz="10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통합검침용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</a:t>
              </a:r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GW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구축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cxnSp>
          <p:nvCxnSpPr>
            <p:cNvPr id="175" name="직선 연결선 174"/>
            <p:cNvCxnSpPr/>
            <p:nvPr/>
          </p:nvCxnSpPr>
          <p:spPr>
            <a:xfrm>
              <a:off x="246632" y="2277425"/>
              <a:ext cx="453707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TextBox 175"/>
            <p:cNvSpPr txBox="1"/>
            <p:nvPr/>
          </p:nvSpPr>
          <p:spPr>
            <a:xfrm>
              <a:off x="1427726" y="1166692"/>
              <a:ext cx="595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모바일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258348" y="1427008"/>
              <a:ext cx="1255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2020.8~2010.12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9" name="TextBox 178"/>
            <p:cNvSpPr txBox="1"/>
            <p:nvPr/>
          </p:nvSpPr>
          <p:spPr>
            <a:xfrm>
              <a:off x="2304765" y="1420400"/>
              <a:ext cx="2559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AI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기반 배차 최적화 </a:t>
              </a:r>
              <a:r>
                <a:rPr lang="ko-KR" altLang="en-US" sz="10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운송관리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시스템 구축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0" name="TextBox 179"/>
            <p:cNvSpPr txBox="1"/>
            <p:nvPr/>
          </p:nvSpPr>
          <p:spPr>
            <a:xfrm>
              <a:off x="1427726" y="1427008"/>
              <a:ext cx="595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TMS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923748" y="1427008"/>
              <a:ext cx="595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B2C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258348" y="1687324"/>
              <a:ext cx="1255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2020.3~2020.9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2304765" y="1680716"/>
              <a:ext cx="2559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줌마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배송배차시스템 구축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427726" y="1687324"/>
              <a:ext cx="595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운송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923748" y="1687324"/>
              <a:ext cx="595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B2C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258348" y="1947639"/>
              <a:ext cx="1255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2020.1~2020.6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2304765" y="1941031"/>
              <a:ext cx="2559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태은물류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 </a:t>
              </a:r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TMS 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구축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427726" y="1947639"/>
              <a:ext cx="595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TMS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1923748" y="1947639"/>
              <a:ext cx="595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B2B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302308" y="2286748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2020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년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04" name="타원 103"/>
          <p:cNvSpPr/>
          <p:nvPr/>
        </p:nvSpPr>
        <p:spPr>
          <a:xfrm>
            <a:off x="9145384" y="3510308"/>
            <a:ext cx="554876" cy="678429"/>
          </a:xfrm>
          <a:prstGeom prst="ellipse">
            <a:avLst/>
          </a:prstGeom>
          <a:effectLst>
            <a:outerShdw blurRad="177800" dist="1524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타원 114"/>
          <p:cNvSpPr/>
          <p:nvPr/>
        </p:nvSpPr>
        <p:spPr>
          <a:xfrm>
            <a:off x="4671061" y="3523789"/>
            <a:ext cx="612842" cy="678429"/>
          </a:xfrm>
          <a:prstGeom prst="ellipse">
            <a:avLst/>
          </a:prstGeom>
          <a:effectLst>
            <a:outerShdw blurRad="177800" dist="152400" dir="16200000" sx="105000" sy="10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/>
          <p:cNvSpPr/>
          <p:nvPr/>
        </p:nvSpPr>
        <p:spPr>
          <a:xfrm>
            <a:off x="4671060" y="3507898"/>
            <a:ext cx="612842" cy="678429"/>
          </a:xfrm>
          <a:prstGeom prst="ellipse">
            <a:avLst/>
          </a:prstGeom>
          <a:effectLst>
            <a:outerShdw blurRad="177800" dist="1524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타원 119"/>
          <p:cNvSpPr/>
          <p:nvPr/>
        </p:nvSpPr>
        <p:spPr>
          <a:xfrm>
            <a:off x="-54200" y="3507899"/>
            <a:ext cx="1172881" cy="678429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171" name="TextBox 170"/>
          <p:cNvSpPr txBox="1"/>
          <p:nvPr/>
        </p:nvSpPr>
        <p:spPr>
          <a:xfrm>
            <a:off x="246632" y="6379621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2019.1~2019.7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2293049" y="6373013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인터지스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통합물류시스템 </a:t>
            </a:r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 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1416010" y="6379621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1912032" y="6379621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B2B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3677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타원 131"/>
          <p:cNvSpPr/>
          <p:nvPr/>
        </p:nvSpPr>
        <p:spPr>
          <a:xfrm>
            <a:off x="230703" y="3510309"/>
            <a:ext cx="554876" cy="678429"/>
          </a:xfrm>
          <a:prstGeom prst="ellipse">
            <a:avLst/>
          </a:prstGeom>
          <a:effectLst>
            <a:outerShdw blurRad="177800" dist="152400" dir="16200000" sx="105000" sy="10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22" y="2593730"/>
            <a:ext cx="9345973" cy="2497015"/>
          </a:xfrm>
          <a:prstGeom prst="rect">
            <a:avLst/>
          </a:prstGeom>
        </p:spPr>
      </p:pic>
      <p:sp>
        <p:nvSpPr>
          <p:cNvPr id="128" name="타원 127"/>
          <p:cNvSpPr/>
          <p:nvPr/>
        </p:nvSpPr>
        <p:spPr>
          <a:xfrm>
            <a:off x="6950258" y="3523789"/>
            <a:ext cx="612842" cy="678429"/>
          </a:xfrm>
          <a:prstGeom prst="ellipse">
            <a:avLst/>
          </a:prstGeom>
          <a:effectLst>
            <a:outerShdw blurRad="177800" dist="152400" dir="16200000" sx="105000" sy="10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9" name="타원 128"/>
          <p:cNvSpPr/>
          <p:nvPr/>
        </p:nvSpPr>
        <p:spPr>
          <a:xfrm>
            <a:off x="6950257" y="3507898"/>
            <a:ext cx="612842" cy="678429"/>
          </a:xfrm>
          <a:prstGeom prst="ellipse">
            <a:avLst/>
          </a:prstGeom>
          <a:effectLst>
            <a:outerShdw blurRad="177800" dist="1524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6" name="타원 125"/>
          <p:cNvSpPr/>
          <p:nvPr/>
        </p:nvSpPr>
        <p:spPr>
          <a:xfrm>
            <a:off x="2400741" y="3509889"/>
            <a:ext cx="593920" cy="678429"/>
          </a:xfrm>
          <a:prstGeom prst="ellipse">
            <a:avLst/>
          </a:prstGeom>
          <a:effectLst>
            <a:outerShdw blurRad="177800" dist="152400" dir="16200000" sx="105000" sy="10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" name="타원 126"/>
          <p:cNvSpPr/>
          <p:nvPr/>
        </p:nvSpPr>
        <p:spPr>
          <a:xfrm>
            <a:off x="2400740" y="3493998"/>
            <a:ext cx="593920" cy="678429"/>
          </a:xfrm>
          <a:prstGeom prst="ellipse">
            <a:avLst/>
          </a:prstGeom>
          <a:effectLst>
            <a:outerShdw blurRad="177800" dist="1524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78" y="76750"/>
            <a:ext cx="350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IV. CLI Korea </a:t>
            </a:r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사업수행실적</a:t>
            </a:r>
            <a:endParaRPr lang="ko-KR" altLang="en-US" sz="2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22" y="539356"/>
            <a:ext cx="2324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수행실적</a:t>
            </a:r>
            <a:endParaRPr lang="en-US" altLang="ko-KR" sz="1600" b="1" dirty="0" smtClean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10406179" y="2733447"/>
            <a:ext cx="7187280" cy="1919516"/>
            <a:chOff x="481186" y="2467597"/>
            <a:chExt cx="7187280" cy="1919516"/>
          </a:xfrm>
        </p:grpSpPr>
        <p:sp>
          <p:nvSpPr>
            <p:cNvPr id="38" name="자유형 37"/>
            <p:cNvSpPr/>
            <p:nvPr/>
          </p:nvSpPr>
          <p:spPr>
            <a:xfrm rot="10800000">
              <a:off x="481186" y="2467597"/>
              <a:ext cx="1968911" cy="961403"/>
            </a:xfrm>
            <a:custGeom>
              <a:avLst/>
              <a:gdLst>
                <a:gd name="connsiteX0" fmla="*/ 0 w 1968911"/>
                <a:gd name="connsiteY0" fmla="*/ 0 h 961403"/>
                <a:gd name="connsiteX1" fmla="*/ 228598 w 1968911"/>
                <a:gd name="connsiteY1" fmla="*/ 0 h 961403"/>
                <a:gd name="connsiteX2" fmla="*/ 241422 w 1968911"/>
                <a:gd name="connsiteY2" fmla="*/ 127215 h 961403"/>
                <a:gd name="connsiteX3" fmla="*/ 984454 w 1968911"/>
                <a:gd name="connsiteY3" fmla="*/ 732804 h 961403"/>
                <a:gd name="connsiteX4" fmla="*/ 1727486 w 1968911"/>
                <a:gd name="connsiteY4" fmla="*/ 127215 h 961403"/>
                <a:gd name="connsiteX5" fmla="*/ 1740311 w 1968911"/>
                <a:gd name="connsiteY5" fmla="*/ 0 h 961403"/>
                <a:gd name="connsiteX6" fmla="*/ 1968911 w 1968911"/>
                <a:gd name="connsiteY6" fmla="*/ 0 h 961403"/>
                <a:gd name="connsiteX7" fmla="*/ 1951442 w 1968911"/>
                <a:gd name="connsiteY7" fmla="*/ 173286 h 961403"/>
                <a:gd name="connsiteX8" fmla="*/ 984455 w 1968911"/>
                <a:gd name="connsiteY8" fmla="*/ 961403 h 961403"/>
                <a:gd name="connsiteX9" fmla="*/ 17468 w 1968911"/>
                <a:gd name="connsiteY9" fmla="*/ 173286 h 9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911" h="961403">
                  <a:moveTo>
                    <a:pt x="0" y="0"/>
                  </a:moveTo>
                  <a:lnTo>
                    <a:pt x="228598" y="0"/>
                  </a:lnTo>
                  <a:lnTo>
                    <a:pt x="241422" y="127215"/>
                  </a:lnTo>
                  <a:cubicBezTo>
                    <a:pt x="312144" y="472824"/>
                    <a:pt x="617939" y="732804"/>
                    <a:pt x="984454" y="732804"/>
                  </a:cubicBezTo>
                  <a:cubicBezTo>
                    <a:pt x="1350970" y="732804"/>
                    <a:pt x="1656764" y="472824"/>
                    <a:pt x="1727486" y="127215"/>
                  </a:cubicBezTo>
                  <a:lnTo>
                    <a:pt x="1740311" y="0"/>
                  </a:lnTo>
                  <a:lnTo>
                    <a:pt x="1968911" y="0"/>
                  </a:lnTo>
                  <a:lnTo>
                    <a:pt x="1951442" y="173286"/>
                  </a:lnTo>
                  <a:cubicBezTo>
                    <a:pt x="1859404" y="623064"/>
                    <a:pt x="1461441" y="961403"/>
                    <a:pt x="984455" y="961403"/>
                  </a:cubicBezTo>
                  <a:cubicBezTo>
                    <a:pt x="507469" y="961403"/>
                    <a:pt x="109506" y="623064"/>
                    <a:pt x="17468" y="17328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9" name="자유형 38"/>
            <p:cNvSpPr/>
            <p:nvPr/>
          </p:nvSpPr>
          <p:spPr>
            <a:xfrm>
              <a:off x="2220442" y="3425710"/>
              <a:ext cx="1968911" cy="961403"/>
            </a:xfrm>
            <a:custGeom>
              <a:avLst/>
              <a:gdLst>
                <a:gd name="connsiteX0" fmla="*/ 0 w 1968911"/>
                <a:gd name="connsiteY0" fmla="*/ 0 h 961403"/>
                <a:gd name="connsiteX1" fmla="*/ 228598 w 1968911"/>
                <a:gd name="connsiteY1" fmla="*/ 0 h 961403"/>
                <a:gd name="connsiteX2" fmla="*/ 241422 w 1968911"/>
                <a:gd name="connsiteY2" fmla="*/ 127215 h 961403"/>
                <a:gd name="connsiteX3" fmla="*/ 984454 w 1968911"/>
                <a:gd name="connsiteY3" fmla="*/ 732804 h 961403"/>
                <a:gd name="connsiteX4" fmla="*/ 1727486 w 1968911"/>
                <a:gd name="connsiteY4" fmla="*/ 127215 h 961403"/>
                <a:gd name="connsiteX5" fmla="*/ 1740311 w 1968911"/>
                <a:gd name="connsiteY5" fmla="*/ 0 h 961403"/>
                <a:gd name="connsiteX6" fmla="*/ 1968911 w 1968911"/>
                <a:gd name="connsiteY6" fmla="*/ 0 h 961403"/>
                <a:gd name="connsiteX7" fmla="*/ 1951442 w 1968911"/>
                <a:gd name="connsiteY7" fmla="*/ 173286 h 961403"/>
                <a:gd name="connsiteX8" fmla="*/ 984455 w 1968911"/>
                <a:gd name="connsiteY8" fmla="*/ 961403 h 961403"/>
                <a:gd name="connsiteX9" fmla="*/ 17468 w 1968911"/>
                <a:gd name="connsiteY9" fmla="*/ 173286 h 961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911" h="961403">
                  <a:moveTo>
                    <a:pt x="0" y="0"/>
                  </a:moveTo>
                  <a:lnTo>
                    <a:pt x="228598" y="0"/>
                  </a:lnTo>
                  <a:lnTo>
                    <a:pt x="241422" y="127215"/>
                  </a:lnTo>
                  <a:cubicBezTo>
                    <a:pt x="312144" y="472824"/>
                    <a:pt x="617939" y="732804"/>
                    <a:pt x="984454" y="732804"/>
                  </a:cubicBezTo>
                  <a:cubicBezTo>
                    <a:pt x="1350970" y="732804"/>
                    <a:pt x="1656765" y="472824"/>
                    <a:pt x="1727486" y="127215"/>
                  </a:cubicBezTo>
                  <a:lnTo>
                    <a:pt x="1740311" y="0"/>
                  </a:lnTo>
                  <a:lnTo>
                    <a:pt x="1968911" y="0"/>
                  </a:lnTo>
                  <a:lnTo>
                    <a:pt x="1951442" y="173286"/>
                  </a:lnTo>
                  <a:cubicBezTo>
                    <a:pt x="1859404" y="623064"/>
                    <a:pt x="1461441" y="961403"/>
                    <a:pt x="984455" y="961403"/>
                  </a:cubicBezTo>
                  <a:cubicBezTo>
                    <a:pt x="507469" y="961403"/>
                    <a:pt x="109506" y="623064"/>
                    <a:pt x="17468" y="17328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0" name="자유형 39"/>
            <p:cNvSpPr/>
            <p:nvPr/>
          </p:nvSpPr>
          <p:spPr>
            <a:xfrm rot="10800000">
              <a:off x="3960313" y="2479262"/>
              <a:ext cx="1968282" cy="958284"/>
            </a:xfrm>
            <a:custGeom>
              <a:avLst/>
              <a:gdLst>
                <a:gd name="connsiteX0" fmla="*/ 0 w 1968282"/>
                <a:gd name="connsiteY0" fmla="*/ 0 h 958284"/>
                <a:gd name="connsiteX1" fmla="*/ 228598 w 1968282"/>
                <a:gd name="connsiteY1" fmla="*/ 0 h 958284"/>
                <a:gd name="connsiteX2" fmla="*/ 241108 w 1968282"/>
                <a:gd name="connsiteY2" fmla="*/ 124096 h 958284"/>
                <a:gd name="connsiteX3" fmla="*/ 984140 w 1968282"/>
                <a:gd name="connsiteY3" fmla="*/ 729685 h 958284"/>
                <a:gd name="connsiteX4" fmla="*/ 1727172 w 1968282"/>
                <a:gd name="connsiteY4" fmla="*/ 124096 h 958284"/>
                <a:gd name="connsiteX5" fmla="*/ 1739682 w 1968282"/>
                <a:gd name="connsiteY5" fmla="*/ 0 h 958284"/>
                <a:gd name="connsiteX6" fmla="*/ 1968282 w 1968282"/>
                <a:gd name="connsiteY6" fmla="*/ 0 h 958284"/>
                <a:gd name="connsiteX7" fmla="*/ 1951128 w 1968282"/>
                <a:gd name="connsiteY7" fmla="*/ 170167 h 958284"/>
                <a:gd name="connsiteX8" fmla="*/ 984141 w 1968282"/>
                <a:gd name="connsiteY8" fmla="*/ 958284 h 958284"/>
                <a:gd name="connsiteX9" fmla="*/ 17155 w 1968282"/>
                <a:gd name="connsiteY9" fmla="*/ 170167 h 95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282" h="958284">
                  <a:moveTo>
                    <a:pt x="0" y="0"/>
                  </a:moveTo>
                  <a:lnTo>
                    <a:pt x="228598" y="0"/>
                  </a:lnTo>
                  <a:lnTo>
                    <a:pt x="241108" y="124096"/>
                  </a:lnTo>
                  <a:cubicBezTo>
                    <a:pt x="311830" y="469705"/>
                    <a:pt x="617625" y="729685"/>
                    <a:pt x="984140" y="729685"/>
                  </a:cubicBezTo>
                  <a:cubicBezTo>
                    <a:pt x="1350656" y="729685"/>
                    <a:pt x="1656451" y="469705"/>
                    <a:pt x="1727172" y="124096"/>
                  </a:cubicBezTo>
                  <a:lnTo>
                    <a:pt x="1739682" y="0"/>
                  </a:lnTo>
                  <a:lnTo>
                    <a:pt x="1968282" y="0"/>
                  </a:lnTo>
                  <a:lnTo>
                    <a:pt x="1951128" y="170167"/>
                  </a:lnTo>
                  <a:cubicBezTo>
                    <a:pt x="1859090" y="619945"/>
                    <a:pt x="1461127" y="958284"/>
                    <a:pt x="984141" y="958284"/>
                  </a:cubicBezTo>
                  <a:cubicBezTo>
                    <a:pt x="507155" y="958284"/>
                    <a:pt x="109192" y="619945"/>
                    <a:pt x="17155" y="17016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자유형 40"/>
            <p:cNvSpPr/>
            <p:nvPr/>
          </p:nvSpPr>
          <p:spPr>
            <a:xfrm>
              <a:off x="5700417" y="3425220"/>
              <a:ext cx="1968049" cy="957129"/>
            </a:xfrm>
            <a:custGeom>
              <a:avLst/>
              <a:gdLst>
                <a:gd name="connsiteX0" fmla="*/ 0 w 1968049"/>
                <a:gd name="connsiteY0" fmla="*/ 0 h 957129"/>
                <a:gd name="connsiteX1" fmla="*/ 228598 w 1968049"/>
                <a:gd name="connsiteY1" fmla="*/ 0 h 957129"/>
                <a:gd name="connsiteX2" fmla="*/ 240991 w 1968049"/>
                <a:gd name="connsiteY2" fmla="*/ 122941 h 957129"/>
                <a:gd name="connsiteX3" fmla="*/ 984023 w 1968049"/>
                <a:gd name="connsiteY3" fmla="*/ 728530 h 957129"/>
                <a:gd name="connsiteX4" fmla="*/ 1727055 w 1968049"/>
                <a:gd name="connsiteY4" fmla="*/ 122941 h 957129"/>
                <a:gd name="connsiteX5" fmla="*/ 1739449 w 1968049"/>
                <a:gd name="connsiteY5" fmla="*/ 0 h 957129"/>
                <a:gd name="connsiteX6" fmla="*/ 1968049 w 1968049"/>
                <a:gd name="connsiteY6" fmla="*/ 0 h 957129"/>
                <a:gd name="connsiteX7" fmla="*/ 1951011 w 1968049"/>
                <a:gd name="connsiteY7" fmla="*/ 169012 h 957129"/>
                <a:gd name="connsiteX8" fmla="*/ 984024 w 1968049"/>
                <a:gd name="connsiteY8" fmla="*/ 957129 h 957129"/>
                <a:gd name="connsiteX9" fmla="*/ 17037 w 1968049"/>
                <a:gd name="connsiteY9" fmla="*/ 169012 h 957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68049" h="957129">
                  <a:moveTo>
                    <a:pt x="0" y="0"/>
                  </a:moveTo>
                  <a:lnTo>
                    <a:pt x="228598" y="0"/>
                  </a:lnTo>
                  <a:lnTo>
                    <a:pt x="240991" y="122941"/>
                  </a:lnTo>
                  <a:cubicBezTo>
                    <a:pt x="311713" y="468550"/>
                    <a:pt x="617508" y="728530"/>
                    <a:pt x="984023" y="728530"/>
                  </a:cubicBezTo>
                  <a:cubicBezTo>
                    <a:pt x="1350539" y="728530"/>
                    <a:pt x="1656333" y="468550"/>
                    <a:pt x="1727055" y="122941"/>
                  </a:cubicBezTo>
                  <a:lnTo>
                    <a:pt x="1739449" y="0"/>
                  </a:lnTo>
                  <a:lnTo>
                    <a:pt x="1968049" y="0"/>
                  </a:lnTo>
                  <a:lnTo>
                    <a:pt x="1951011" y="169012"/>
                  </a:lnTo>
                  <a:cubicBezTo>
                    <a:pt x="1858973" y="618790"/>
                    <a:pt x="1461010" y="957129"/>
                    <a:pt x="984024" y="957129"/>
                  </a:cubicBezTo>
                  <a:cubicBezTo>
                    <a:pt x="507038" y="957129"/>
                    <a:pt x="109075" y="618790"/>
                    <a:pt x="17037" y="169012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0129213" y="34183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174385" y="495848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129213" y="865180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175700" y="1172957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932346" y="4204748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62" name="직선 연결선 61"/>
          <p:cNvCxnSpPr/>
          <p:nvPr/>
        </p:nvCxnSpPr>
        <p:spPr>
          <a:xfrm>
            <a:off x="5133975" y="5115569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/>
          <p:nvPr/>
        </p:nvCxnSpPr>
        <p:spPr>
          <a:xfrm>
            <a:off x="5133975" y="5989608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145691" y="5398605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2021.6~2021.12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192108" y="5391997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롯데슈퍼 </a:t>
            </a:r>
            <a:r>
              <a:rPr lang="en-US" altLang="ko-KR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Autostore</a:t>
            </a:r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WMS 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147358" y="5398605"/>
            <a:ext cx="9186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제약플랫폼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6811091" y="5398605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B2B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5145691" y="5638043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2021.1~2021.9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7192108" y="5631435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MES 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솔루션 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315069" y="5638043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M</a:t>
            </a:r>
            <a:r>
              <a:rPr lang="en-US" altLang="ko-KR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E</a:t>
            </a:r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189651" y="4811271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2021</a:t>
            </a:r>
            <a:r>
              <a:rPr lang="ko-KR" altLang="en-US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653994" y="3102564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2022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cxnSp>
        <p:nvCxnSpPr>
          <p:cNvPr id="103" name="직선 연결선 102"/>
          <p:cNvCxnSpPr/>
          <p:nvPr/>
        </p:nvCxnSpPr>
        <p:spPr>
          <a:xfrm>
            <a:off x="5117794" y="1175488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직선 연결선 106"/>
          <p:cNvCxnSpPr/>
          <p:nvPr/>
        </p:nvCxnSpPr>
        <p:spPr>
          <a:xfrm>
            <a:off x="5117794" y="2098229"/>
            <a:ext cx="4537075" cy="0"/>
          </a:xfrm>
          <a:prstGeom prst="line">
            <a:avLst/>
          </a:prstGeom>
          <a:ln w="254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5173470" y="2131204"/>
            <a:ext cx="7649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2022</a:t>
            </a:r>
            <a:r>
              <a:rPr lang="ko-KR" altLang="en-US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4" name="타원 103"/>
          <p:cNvSpPr/>
          <p:nvPr/>
        </p:nvSpPr>
        <p:spPr>
          <a:xfrm>
            <a:off x="9145384" y="3510308"/>
            <a:ext cx="554876" cy="678429"/>
          </a:xfrm>
          <a:prstGeom prst="ellipse">
            <a:avLst/>
          </a:prstGeom>
          <a:effectLst>
            <a:outerShdw blurRad="177800" dist="1524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5" name="타원 114"/>
          <p:cNvSpPr/>
          <p:nvPr/>
        </p:nvSpPr>
        <p:spPr>
          <a:xfrm>
            <a:off x="4671061" y="3523789"/>
            <a:ext cx="612842" cy="678429"/>
          </a:xfrm>
          <a:prstGeom prst="ellipse">
            <a:avLst/>
          </a:prstGeom>
          <a:effectLst>
            <a:outerShdw blurRad="177800" dist="152400" dir="16200000" sx="105000" sy="105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6" name="타원 115"/>
          <p:cNvSpPr/>
          <p:nvPr/>
        </p:nvSpPr>
        <p:spPr>
          <a:xfrm>
            <a:off x="4671060" y="3507898"/>
            <a:ext cx="612842" cy="678429"/>
          </a:xfrm>
          <a:prstGeom prst="ellipse">
            <a:avLst/>
          </a:prstGeom>
          <a:effectLst>
            <a:outerShdw blurRad="177800" dist="152400" dir="5400000" sx="105000" sy="105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0" name="타원 119"/>
          <p:cNvSpPr/>
          <p:nvPr/>
        </p:nvSpPr>
        <p:spPr>
          <a:xfrm>
            <a:off x="-54200" y="3507899"/>
            <a:ext cx="1172881" cy="678429"/>
          </a:xfrm>
          <a:prstGeom prst="ellipse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`</a:t>
            </a:r>
            <a:endParaRPr lang="ko-KR" altLang="en-US" dirty="0"/>
          </a:p>
        </p:txBody>
      </p:sp>
      <p:sp>
        <p:nvSpPr>
          <p:cNvPr id="117" name="TextBox 116"/>
          <p:cNvSpPr txBox="1"/>
          <p:nvPr/>
        </p:nvSpPr>
        <p:spPr>
          <a:xfrm>
            <a:off x="1107711" y="3097352"/>
            <a:ext cx="930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2023</a:t>
            </a:r>
            <a:r>
              <a:rPr lang="ko-KR" altLang="en-US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년</a:t>
            </a:r>
            <a:endParaRPr lang="ko-KR" altLang="en-US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18" name="그룹 117"/>
          <p:cNvGrpSpPr/>
          <p:nvPr/>
        </p:nvGrpSpPr>
        <p:grpSpPr>
          <a:xfrm>
            <a:off x="229048" y="1175481"/>
            <a:ext cx="4617647" cy="1247734"/>
            <a:chOff x="246632" y="1346791"/>
            <a:chExt cx="4617647" cy="1247734"/>
          </a:xfrm>
        </p:grpSpPr>
        <p:cxnSp>
          <p:nvCxnSpPr>
            <p:cNvPr id="119" name="직선 연결선 118"/>
            <p:cNvCxnSpPr/>
            <p:nvPr/>
          </p:nvCxnSpPr>
          <p:spPr>
            <a:xfrm>
              <a:off x="246632" y="1346791"/>
              <a:ext cx="453707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직선 연결선 122"/>
            <p:cNvCxnSpPr/>
            <p:nvPr/>
          </p:nvCxnSpPr>
          <p:spPr>
            <a:xfrm>
              <a:off x="246632" y="2277425"/>
              <a:ext cx="4537075" cy="0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29"/>
            <p:cNvSpPr txBox="1"/>
            <p:nvPr/>
          </p:nvSpPr>
          <p:spPr>
            <a:xfrm>
              <a:off x="258348" y="1427008"/>
              <a:ext cx="1255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2023.1~2013.8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2304765" y="1420400"/>
              <a:ext cx="2559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서린컴퍼니 </a:t>
              </a:r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WMS 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시스템 구축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27726" y="1427008"/>
              <a:ext cx="595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W</a:t>
              </a:r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MS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1923748" y="1427008"/>
              <a:ext cx="59568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B2C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58348" y="1687324"/>
              <a:ext cx="1255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2022.10~2024.1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304765" y="1680716"/>
              <a:ext cx="25595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코리아 </a:t>
              </a:r>
              <a:r>
                <a:rPr lang="ko-KR" altLang="en-US" sz="1000" b="1" dirty="0" err="1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세븐</a:t>
              </a:r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 차세대 점포관리 시스템 물류관리 구축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427726" y="1687324"/>
              <a:ext cx="109170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물류시스템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258348" y="1947639"/>
              <a:ext cx="12551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0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2022.9~2023.8</a:t>
              </a:r>
              <a:endParaRPr lang="ko-KR" altLang="en-US" sz="1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2304765" y="1941031"/>
              <a:ext cx="255951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재난관리 시스템 배차엔진 구축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427726" y="1947639"/>
              <a:ext cx="99059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00" b="1" dirty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배차엔진</a:t>
              </a: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302308" y="2286748"/>
              <a:ext cx="7649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2023</a:t>
              </a:r>
              <a:r>
                <a:rPr lang="ko-KR" altLang="en-US" sz="1400" b="1" dirty="0" smtClean="0">
                  <a:ln>
                    <a:solidFill>
                      <a:schemeClr val="tx1">
                        <a:lumMod val="75000"/>
                        <a:lumOff val="2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나눔고딕" panose="020D0604000000000000" pitchFamily="50" charset="-127"/>
                  <a:ea typeface="나눔고딕" panose="020D0604000000000000" pitchFamily="50" charset="-127"/>
                </a:rPr>
                <a:t>년</a:t>
              </a:r>
              <a:endParaRPr lang="ko-KR" altLang="en-US" sz="14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97" name="TextBox 196"/>
          <p:cNvSpPr txBox="1"/>
          <p:nvPr/>
        </p:nvSpPr>
        <p:spPr>
          <a:xfrm>
            <a:off x="5170778" y="1531956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2021.9~2022.8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8" name="TextBox 197"/>
          <p:cNvSpPr txBox="1"/>
          <p:nvPr/>
        </p:nvSpPr>
        <p:spPr>
          <a:xfrm>
            <a:off x="7217195" y="1525348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재난관리 시스템 구축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6340156" y="1531956"/>
            <a:ext cx="595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TMS/WMS/</a:t>
            </a:r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6836178" y="1531956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B2B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5" name="TextBox 204"/>
          <p:cNvSpPr txBox="1"/>
          <p:nvPr/>
        </p:nvSpPr>
        <p:spPr>
          <a:xfrm>
            <a:off x="5156197" y="5196270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2021.6~2021.12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7202614" y="5189662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데이터 </a:t>
            </a:r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바우처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사업 진행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7" name="TextBox 206"/>
          <p:cNvSpPr txBox="1"/>
          <p:nvPr/>
        </p:nvSpPr>
        <p:spPr>
          <a:xfrm>
            <a:off x="6157864" y="5196270"/>
            <a:ext cx="1299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데이터바우처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9" name="TextBox 208"/>
          <p:cNvSpPr txBox="1"/>
          <p:nvPr/>
        </p:nvSpPr>
        <p:spPr>
          <a:xfrm>
            <a:off x="5146147" y="1334763"/>
            <a:ext cx="12551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2022.3~2023.3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0" name="TextBox 209"/>
          <p:cNvSpPr txBox="1"/>
          <p:nvPr/>
        </p:nvSpPr>
        <p:spPr>
          <a:xfrm>
            <a:off x="7192564" y="1328155"/>
            <a:ext cx="25595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파스토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</a:t>
            </a:r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FMS </a:t>
            </a:r>
            <a:r>
              <a:rPr lang="ko-KR" altLang="en-US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운영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6315525" y="1334763"/>
            <a:ext cx="59568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FMS</a:t>
            </a:r>
            <a:endParaRPr lang="ko-KR" altLang="en-US" sz="1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1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600652" y="5260564"/>
            <a:ext cx="8851080" cy="1131444"/>
          </a:xfrm>
          <a:prstGeom prst="rect">
            <a:avLst/>
          </a:prstGeom>
          <a:solidFill>
            <a:schemeClr val="accent4">
              <a:lumMod val="75000"/>
              <a:alpha val="64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7578" y="76750"/>
            <a:ext cx="2844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Ⅴ. </a:t>
            </a:r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CLI Korea </a:t>
            </a:r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전문역량</a:t>
            </a:r>
            <a:endParaRPr lang="ko-KR" altLang="en-US" sz="2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022" y="539356"/>
            <a:ext cx="4146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err="1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사업수행의</a:t>
            </a:r>
            <a:r>
              <a:rPr lang="ko-KR" altLang="en-US" sz="16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 전문성</a:t>
            </a:r>
            <a:endParaRPr lang="en-US" altLang="ko-KR" sz="1600" b="1" dirty="0" smtClean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22319" y="7769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22319" y="53935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22319" y="90868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22319" y="121646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00652" y="1047186"/>
            <a:ext cx="423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양질의 개발자 다수 보유 </a:t>
            </a:r>
            <a:r>
              <a:rPr lang="en-US" altLang="ko-KR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4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높은 업체별 대응 개발자 수</a:t>
            </a:r>
            <a:endParaRPr lang="ko-KR" altLang="en-US" sz="14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66573" y="1684014"/>
            <a:ext cx="2542620" cy="828450"/>
            <a:chOff x="666573" y="1684014"/>
            <a:chExt cx="2542620" cy="828450"/>
          </a:xfrm>
        </p:grpSpPr>
        <p:sp>
          <p:nvSpPr>
            <p:cNvPr id="3" name="직사각형 2"/>
            <p:cNvSpPr/>
            <p:nvPr/>
          </p:nvSpPr>
          <p:spPr>
            <a:xfrm>
              <a:off x="666573" y="1871529"/>
              <a:ext cx="2542620" cy="64093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ko-KR" altLang="en-US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총 </a:t>
              </a:r>
              <a:r>
                <a:rPr lang="en-US" altLang="ko-KR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4</a:t>
              </a:r>
              <a:r>
                <a:rPr lang="ko-KR" altLang="en-US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명</a:t>
              </a:r>
              <a:endParaRPr lang="ko-KR" altLang="en-US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" name="모서리가 둥근 직사각형 1"/>
            <p:cNvSpPr/>
            <p:nvPr/>
          </p:nvSpPr>
          <p:spPr>
            <a:xfrm>
              <a:off x="801334" y="1684014"/>
              <a:ext cx="1669307" cy="393106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b="1" dirty="0" smtClean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경력 </a:t>
              </a:r>
              <a:r>
                <a:rPr lang="en-US" altLang="ko-KR" sz="1300" b="1" dirty="0" smtClean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20</a:t>
              </a:r>
              <a:r>
                <a:rPr lang="ko-KR" altLang="en-US" sz="1300" b="1" dirty="0" smtClean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</a:t>
              </a:r>
              <a:endParaRPr lang="ko-KR" altLang="en-US" sz="1300" b="1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3689546" y="1684014"/>
            <a:ext cx="2542620" cy="828450"/>
            <a:chOff x="3964719" y="1684014"/>
            <a:chExt cx="2542620" cy="828450"/>
          </a:xfrm>
        </p:grpSpPr>
        <p:sp>
          <p:nvSpPr>
            <p:cNvPr id="15" name="직사각형 14"/>
            <p:cNvSpPr/>
            <p:nvPr/>
          </p:nvSpPr>
          <p:spPr>
            <a:xfrm>
              <a:off x="3964719" y="1871529"/>
              <a:ext cx="2542620" cy="64093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ko-KR" altLang="en-US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총 </a:t>
              </a:r>
              <a:r>
                <a:rPr lang="en-US" altLang="ko-KR" b="1" dirty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3</a:t>
              </a:r>
              <a:r>
                <a:rPr lang="ko-KR" altLang="en-US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명</a:t>
              </a:r>
              <a:endParaRPr lang="ko-KR" altLang="en-US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>
            <a:xfrm>
              <a:off x="4099480" y="1684014"/>
              <a:ext cx="1669307" cy="393106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b="1" dirty="0" smtClean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경력 </a:t>
              </a:r>
              <a:r>
                <a:rPr lang="en-US" altLang="ko-KR" sz="1300" b="1" dirty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1</a:t>
              </a:r>
              <a:r>
                <a:rPr lang="en-US" altLang="ko-KR" sz="1300" b="1" dirty="0" smtClean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0</a:t>
              </a:r>
              <a:r>
                <a:rPr lang="ko-KR" altLang="en-US" sz="1300" b="1" dirty="0" smtClean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</a:t>
              </a:r>
              <a:endParaRPr lang="ko-KR" altLang="en-US" sz="1300" b="1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6712519" y="1684014"/>
            <a:ext cx="2542620" cy="828450"/>
            <a:chOff x="6712519" y="1684014"/>
            <a:chExt cx="2542620" cy="828450"/>
          </a:xfrm>
        </p:grpSpPr>
        <p:sp>
          <p:nvSpPr>
            <p:cNvPr id="17" name="직사각형 16"/>
            <p:cNvSpPr/>
            <p:nvPr/>
          </p:nvSpPr>
          <p:spPr>
            <a:xfrm>
              <a:off x="6712519" y="1871529"/>
              <a:ext cx="2542620" cy="640935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200000"/>
                </a:lnSpc>
              </a:pPr>
              <a:r>
                <a:rPr lang="ko-KR" altLang="en-US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총 </a:t>
              </a:r>
              <a:r>
                <a:rPr lang="en-US" altLang="ko-KR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2</a:t>
              </a:r>
              <a:r>
                <a:rPr lang="ko-KR" altLang="en-US" b="1" dirty="0" smtClean="0">
                  <a:solidFill>
                    <a:schemeClr val="bg1">
                      <a:lumMod val="7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명</a:t>
              </a:r>
              <a:endParaRPr lang="ko-KR" altLang="en-US" b="1" dirty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>
            <a:xfrm>
              <a:off x="6847280" y="1684014"/>
              <a:ext cx="1669307" cy="39310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300" b="1" dirty="0" smtClean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경력 </a:t>
              </a:r>
              <a:r>
                <a:rPr lang="en-US" altLang="ko-KR" sz="1300" b="1" dirty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5</a:t>
              </a:r>
              <a:r>
                <a:rPr lang="ko-KR" altLang="en-US" sz="1300" b="1" dirty="0" smtClean="0">
                  <a:solidFill>
                    <a:schemeClr val="bg1">
                      <a:lumMod val="95000"/>
                    </a:schemeClr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년 이상</a:t>
              </a:r>
              <a:endParaRPr lang="ko-KR" altLang="en-US" sz="1300" b="1" dirty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2" name="직사각형 21"/>
          <p:cNvSpPr/>
          <p:nvPr/>
        </p:nvSpPr>
        <p:spPr>
          <a:xfrm>
            <a:off x="670991" y="2944188"/>
            <a:ext cx="8596101" cy="640935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ko-KR" altLang="en-US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개발 또는 관리 인원 충원 필요시</a:t>
            </a:r>
            <a:r>
              <a:rPr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20</a:t>
            </a:r>
            <a:r>
              <a:rPr lang="ko-KR" altLang="en-US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이상 개발자 </a:t>
            </a:r>
            <a:r>
              <a:rPr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</a:t>
            </a:r>
            <a:r>
              <a:rPr lang="ko-KR" altLang="en-US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10</a:t>
            </a:r>
            <a:r>
              <a:rPr lang="ko-KR" altLang="en-US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이상 개발자 </a:t>
            </a:r>
            <a:r>
              <a:rPr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</a:t>
            </a:r>
            <a:r>
              <a:rPr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5</a:t>
            </a:r>
            <a:r>
              <a:rPr lang="ko-KR" altLang="en-US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년 이상 개발자 </a:t>
            </a:r>
            <a:r>
              <a:rPr lang="en-US" altLang="ko-KR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3</a:t>
            </a:r>
            <a:r>
              <a:rPr lang="ko-KR" altLang="en-US" sz="1200" b="1" dirty="0" smtClean="0">
                <a:solidFill>
                  <a:schemeClr val="bg1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명 상시 대기</a:t>
            </a:r>
            <a:endParaRPr lang="ko-KR" altLang="en-US" sz="1200" b="1" dirty="0">
              <a:solidFill>
                <a:schemeClr val="bg1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3" name="모서리가 둥근 직사각형 22"/>
          <p:cNvSpPr/>
          <p:nvPr/>
        </p:nvSpPr>
        <p:spPr>
          <a:xfrm>
            <a:off x="805753" y="2756673"/>
            <a:ext cx="1669307" cy="393106"/>
          </a:xfrm>
          <a:prstGeom prst="roundRect">
            <a:avLst/>
          </a:prstGeom>
          <a:solidFill>
            <a:schemeClr val="accent5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300" b="1" dirty="0" smtClean="0">
                <a:solidFill>
                  <a:schemeClr val="bg1">
                    <a:lumMod val="9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예비 개발자</a:t>
            </a:r>
            <a:endParaRPr lang="ko-KR" altLang="en-US" sz="1300" b="1" dirty="0">
              <a:solidFill>
                <a:schemeClr val="bg1">
                  <a:lumMod val="9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7499839" y="3727449"/>
            <a:ext cx="1951893" cy="598365"/>
          </a:xfrm>
          <a:prstGeom prst="roundRect">
            <a:avLst/>
          </a:prstGeom>
          <a:solidFill>
            <a:srgbClr val="F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중급 </a:t>
            </a:r>
            <a:r>
              <a:rPr lang="en-US" altLang="ko-KR" dirty="0" smtClean="0"/>
              <a:t>: 5</a:t>
            </a:r>
            <a:r>
              <a:rPr lang="ko-KR" altLang="en-US" dirty="0" smtClean="0"/>
              <a:t>명</a:t>
            </a:r>
            <a:endParaRPr lang="en-US" altLang="ko-KR" dirty="0" smtClean="0"/>
          </a:p>
          <a:p>
            <a:pPr algn="ctr"/>
            <a:r>
              <a:rPr lang="ko-KR" altLang="en-US" dirty="0" smtClean="0"/>
              <a:t>고급 </a:t>
            </a:r>
            <a:r>
              <a:rPr lang="en-US" altLang="ko-KR" dirty="0" smtClean="0"/>
              <a:t>: 10</a:t>
            </a:r>
            <a:r>
              <a:rPr lang="ko-KR" altLang="en-US" dirty="0" smtClean="0"/>
              <a:t>명</a:t>
            </a:r>
            <a:endParaRPr lang="ko-KR" altLang="en-US" dirty="0"/>
          </a:p>
        </p:txBody>
      </p:sp>
      <p:sp>
        <p:nvSpPr>
          <p:cNvPr id="51" name="Freeform 25"/>
          <p:cNvSpPr>
            <a:spLocks/>
          </p:cNvSpPr>
          <p:nvPr/>
        </p:nvSpPr>
        <p:spPr bwMode="auto">
          <a:xfrm rot="10800000">
            <a:off x="3785984" y="3973637"/>
            <a:ext cx="2334027" cy="1172303"/>
          </a:xfrm>
          <a:custGeom>
            <a:avLst/>
            <a:gdLst>
              <a:gd name="T0" fmla="*/ 0 w 3426"/>
              <a:gd name="T1" fmla="*/ 1986 h 1986"/>
              <a:gd name="T2" fmla="*/ 1190 w 3426"/>
              <a:gd name="T3" fmla="*/ 577 h 1986"/>
              <a:gd name="T4" fmla="*/ 691 w 3426"/>
              <a:gd name="T5" fmla="*/ 577 h 1986"/>
              <a:gd name="T6" fmla="*/ 1710 w 3426"/>
              <a:gd name="T7" fmla="*/ 0 h 1986"/>
              <a:gd name="T8" fmla="*/ 2687 w 3426"/>
              <a:gd name="T9" fmla="*/ 577 h 1986"/>
              <a:gd name="T10" fmla="*/ 2188 w 3426"/>
              <a:gd name="T11" fmla="*/ 577 h 1986"/>
              <a:gd name="T12" fmla="*/ 3426 w 3426"/>
              <a:gd name="T13" fmla="*/ 1968 h 1986"/>
              <a:gd name="T14" fmla="*/ 0 w 3426"/>
              <a:gd name="T15" fmla="*/ 1986 h 1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26" h="1986">
                <a:moveTo>
                  <a:pt x="0" y="1986"/>
                </a:moveTo>
                <a:lnTo>
                  <a:pt x="1190" y="577"/>
                </a:lnTo>
                <a:lnTo>
                  <a:pt x="691" y="577"/>
                </a:lnTo>
                <a:lnTo>
                  <a:pt x="1710" y="0"/>
                </a:lnTo>
                <a:lnTo>
                  <a:pt x="2687" y="577"/>
                </a:lnTo>
                <a:lnTo>
                  <a:pt x="2188" y="577"/>
                </a:lnTo>
                <a:lnTo>
                  <a:pt x="3426" y="1968"/>
                </a:lnTo>
                <a:lnTo>
                  <a:pt x="0" y="1986"/>
                </a:lnTo>
                <a:close/>
              </a:path>
            </a:pathLst>
          </a:custGeom>
          <a:gradFill rotWithShape="1">
            <a:gsLst>
              <a:gs pos="0">
                <a:srgbClr val="9E0000">
                  <a:alpha val="55000"/>
                </a:srgbClr>
              </a:gs>
              <a:gs pos="100000">
                <a:srgbClr val="4E6787">
                  <a:alpha val="53725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/>
          <a:lstStyle/>
          <a:p>
            <a:endParaRPr lang="ko-KR" altLang="en-US"/>
          </a:p>
        </p:txBody>
      </p:sp>
      <p:grpSp>
        <p:nvGrpSpPr>
          <p:cNvPr id="10" name="그룹 9"/>
          <p:cNvGrpSpPr/>
          <p:nvPr/>
        </p:nvGrpSpPr>
        <p:grpSpPr>
          <a:xfrm>
            <a:off x="844385" y="4837237"/>
            <a:ext cx="1210118" cy="870436"/>
            <a:chOff x="862079" y="4633640"/>
            <a:chExt cx="1210118" cy="870436"/>
          </a:xfrm>
        </p:grpSpPr>
        <p:sp>
          <p:nvSpPr>
            <p:cNvPr id="9" name="타원 8"/>
            <p:cNvSpPr/>
            <p:nvPr/>
          </p:nvSpPr>
          <p:spPr>
            <a:xfrm>
              <a:off x="862079" y="4633640"/>
              <a:ext cx="1210118" cy="870436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52" name="그림 5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9629" y="4907765"/>
              <a:ext cx="1075018" cy="298404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2275984" y="5351270"/>
            <a:ext cx="55940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2022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년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CLI Korea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의 데이터바우처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스마트팩토리 사업 </a:t>
            </a:r>
            <a:endParaRPr lang="en-US" altLang="ko-KR" dirty="0" smtClean="0">
              <a:solidFill>
                <a:schemeClr val="bg1">
                  <a:lumMod val="9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업체당 대응 개발자 수 </a:t>
            </a:r>
            <a:r>
              <a:rPr lang="en-US" altLang="ko-KR" dirty="0" smtClean="0">
                <a:solidFill>
                  <a:schemeClr val="bg1">
                    <a:lumMod val="95000"/>
                  </a:schemeClr>
                </a:solidFill>
              </a:rPr>
              <a:t>: 2</a:t>
            </a:r>
            <a:r>
              <a:rPr lang="ko-KR" altLang="en-US" dirty="0" smtClean="0">
                <a:solidFill>
                  <a:schemeClr val="bg1">
                    <a:lumMod val="95000"/>
                  </a:schemeClr>
                </a:solidFill>
              </a:rPr>
              <a:t>명</a:t>
            </a:r>
            <a:endParaRPr lang="ko-KR" alt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323022" y="1493464"/>
            <a:ext cx="9383686" cy="252462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583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직선 연결선 12"/>
          <p:cNvCxnSpPr/>
          <p:nvPr/>
        </p:nvCxnSpPr>
        <p:spPr>
          <a:xfrm>
            <a:off x="-219637" y="519257"/>
            <a:ext cx="9722225" cy="0"/>
          </a:xfrm>
          <a:prstGeom prst="line">
            <a:avLst/>
          </a:prstGeom>
          <a:ln w="412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522319" y="77691"/>
            <a:ext cx="556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24</a:t>
            </a:r>
            <a:endParaRPr lang="ko-KR" altLang="en-US" sz="2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0522319" y="53935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18</a:t>
            </a:r>
            <a:endParaRPr lang="ko-KR" altLang="en-US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0522319" y="908688"/>
            <a:ext cx="402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14</a:t>
            </a:r>
            <a:endParaRPr lang="ko-KR" altLang="en-US" sz="14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522319" y="1216464"/>
            <a:ext cx="3706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12</a:t>
            </a:r>
            <a:endParaRPr lang="ko-KR" altLang="en-US" sz="1200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578" y="76750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b="1" dirty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Ⅵ</a:t>
            </a:r>
            <a:r>
              <a:rPr lang="en-US" altLang="ko-KR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r>
              <a:rPr lang="ko-KR" altLang="en-US" sz="2000" kern="0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b="1" dirty="0" smtClean="0">
                <a:ln>
                  <a:solidFill>
                    <a:schemeClr val="tx1">
                      <a:lumMod val="75000"/>
                      <a:lumOff val="2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 panose="02030600000101010101" pitchFamily="18" charset="-127"/>
                <a:ea typeface="나눔고딕" panose="020D0604000000000000" pitchFamily="50" charset="-127"/>
              </a:rPr>
              <a:t>사업분야</a:t>
            </a:r>
            <a:endParaRPr lang="ko-KR" altLang="en-US" sz="2000" b="1" dirty="0">
              <a:ln>
                <a:solidFill>
                  <a:schemeClr val="tx1">
                    <a:lumMod val="75000"/>
                    <a:lumOff val="2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5" y="685517"/>
            <a:ext cx="9352954" cy="58915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57510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사용자 지정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7B2C5"/>
      </a:accent1>
      <a:accent2>
        <a:srgbClr val="4C82B4"/>
      </a:accent2>
      <a:accent3>
        <a:srgbClr val="275793"/>
      </a:accent3>
      <a:accent4>
        <a:srgbClr val="192F5E"/>
      </a:accent4>
      <a:accent5>
        <a:srgbClr val="1A2244"/>
      </a:accent5>
      <a:accent6>
        <a:srgbClr val="6E5C9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2105</TotalTime>
  <Words>1484</Words>
  <Application>Microsoft Office PowerPoint</Application>
  <PresentationFormat>A4 용지(210x297mm)</PresentationFormat>
  <Paragraphs>482</Paragraphs>
  <Slides>16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mieux1008@hotmail.com</dc:creator>
  <cp:lastModifiedBy>gltkorea@gltkorea.com</cp:lastModifiedBy>
  <cp:revision>186</cp:revision>
  <cp:lastPrinted>2021-06-29T01:28:29Z</cp:lastPrinted>
  <dcterms:created xsi:type="dcterms:W3CDTF">2021-06-09T00:17:59Z</dcterms:created>
  <dcterms:modified xsi:type="dcterms:W3CDTF">2023-06-05T23:22:29Z</dcterms:modified>
</cp:coreProperties>
</file>